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3" r:id="rId7"/>
    <p:sldId id="264" r:id="rId8"/>
    <p:sldId id="265" r:id="rId9"/>
    <p:sldId id="266" r:id="rId10"/>
    <p:sldId id="267" r:id="rId11"/>
    <p:sldId id="268"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CB095E-48F5-4482-A7E6-A0D1CAE0700B}" type="doc">
      <dgm:prSet loTypeId="urn:microsoft.com/office/officeart/2005/8/layout/arrow5" loCatId="process" qsTypeId="urn:microsoft.com/office/officeart/2005/8/quickstyle/simple1" qsCatId="simple" csTypeId="urn:microsoft.com/office/officeart/2005/8/colors/accent6_1" csCatId="accent6" phldr="1"/>
      <dgm:spPr/>
      <dgm:t>
        <a:bodyPr/>
        <a:lstStyle/>
        <a:p>
          <a:endParaRPr lang="ru-RU"/>
        </a:p>
      </dgm:t>
    </dgm:pt>
    <dgm:pt modelId="{ADA35E4F-5695-437F-8373-46FB808F2AA1}" type="pres">
      <dgm:prSet presAssocID="{2DCB095E-48F5-4482-A7E6-A0D1CAE0700B}" presName="diagram" presStyleCnt="0">
        <dgm:presLayoutVars>
          <dgm:dir/>
          <dgm:resizeHandles val="exact"/>
        </dgm:presLayoutVars>
      </dgm:prSet>
      <dgm:spPr/>
      <dgm:t>
        <a:bodyPr/>
        <a:lstStyle/>
        <a:p>
          <a:endParaRPr lang="ru-RU"/>
        </a:p>
      </dgm:t>
    </dgm:pt>
  </dgm:ptLst>
  <dgm:cxnLst>
    <dgm:cxn modelId="{B1C4EA7D-989F-44B8-95A8-C303B9B93DFC}" type="presOf" srcId="{2DCB095E-48F5-4482-A7E6-A0D1CAE0700B}" destId="{ADA35E4F-5695-437F-8373-46FB808F2AA1}"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68EEAC-0272-43DD-B75F-E19D1A8F012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DF39E3B8-749B-4A18-9642-09DFD78638C1}">
      <dgm:prSet phldrT="[Текст]" custT="1"/>
      <dgm:spPr/>
      <dgm:t>
        <a:bodyPr/>
        <a:lstStyle/>
        <a:p>
          <a:r>
            <a:rPr lang="kk-KZ" sz="2000" dirty="0" smtClean="0">
              <a:latin typeface="Times New Roman" pitchFamily="18" charset="0"/>
              <a:cs typeface="Times New Roman" pitchFamily="18" charset="0"/>
            </a:rPr>
            <a:t>Ұйым — көптеген элементтерді, сан алуан тік және көлденең байланыстардың, билік пен сатылы дәреже қатынасының қиын жүйесі. Сондықтан мұнда түрлі конфликттер туындайды. Мысалы, тік, көлденең, еңбектік, тұрмыстық, топаралық, тұлғааралық, рөлдік, позициялық, ашық, жабық, конструктивті, деструктивті және т.б.</a:t>
          </a:r>
          <a:endParaRPr lang="ru-RU" sz="2000" dirty="0">
            <a:latin typeface="Times New Roman" pitchFamily="18" charset="0"/>
            <a:cs typeface="Times New Roman" pitchFamily="18" charset="0"/>
          </a:endParaRPr>
        </a:p>
      </dgm:t>
    </dgm:pt>
    <dgm:pt modelId="{09AA437C-796D-42ED-B755-5B6CD7C046CB}" type="parTrans" cxnId="{4B7A9E90-0DF0-4341-A803-1B5A55E1D4A7}">
      <dgm:prSet/>
      <dgm:spPr/>
      <dgm:t>
        <a:bodyPr/>
        <a:lstStyle/>
        <a:p>
          <a:endParaRPr lang="ru-RU"/>
        </a:p>
      </dgm:t>
    </dgm:pt>
    <dgm:pt modelId="{611FEFC1-6C0E-4281-BF0E-7AFBD7ACCBA4}" type="sibTrans" cxnId="{4B7A9E90-0DF0-4341-A803-1B5A55E1D4A7}">
      <dgm:prSet/>
      <dgm:spPr/>
      <dgm:t>
        <a:bodyPr/>
        <a:lstStyle/>
        <a:p>
          <a:endParaRPr lang="ru-RU"/>
        </a:p>
      </dgm:t>
    </dgm:pt>
    <dgm:pt modelId="{50DC216D-0F10-4E53-8D34-907268295686}">
      <dgm:prSet phldrT="[Текст]" custT="1"/>
      <dgm:spPr/>
      <dgm:t>
        <a:bodyPr/>
        <a:lstStyle/>
        <a:p>
          <a:r>
            <a:rPr lang="kk-KZ" sz="2000" dirty="0" smtClean="0">
              <a:latin typeface="Times New Roman" pitchFamily="18" charset="0"/>
              <a:cs typeface="Times New Roman" pitchFamily="18" charset="0"/>
            </a:rPr>
            <a:t>Ұйымдастырушылық-еңбектік конфликттердің барлық себептерін </a:t>
          </a:r>
          <a:r>
            <a:rPr lang="kk-KZ" sz="2000" i="1" dirty="0" smtClean="0">
              <a:latin typeface="Times New Roman" pitchFamily="18" charset="0"/>
              <a:cs typeface="Times New Roman" pitchFamily="18" charset="0"/>
            </a:rPr>
            <a:t>объективті</a:t>
          </a:r>
          <a:r>
            <a:rPr lang="kk-KZ" sz="2000" dirty="0" smtClean="0">
              <a:latin typeface="Times New Roman" pitchFamily="18" charset="0"/>
              <a:cs typeface="Times New Roman" pitchFamily="18" charset="0"/>
            </a:rPr>
            <a:t> және </a:t>
          </a:r>
          <a:r>
            <a:rPr lang="kk-KZ" sz="2000" i="1" dirty="0" smtClean="0">
              <a:latin typeface="Times New Roman" pitchFamily="18" charset="0"/>
              <a:cs typeface="Times New Roman" pitchFamily="18" charset="0"/>
            </a:rPr>
            <a:t>субъективті</a:t>
          </a:r>
          <a:r>
            <a:rPr lang="kk-KZ" sz="2000" dirty="0" smtClean="0">
              <a:latin typeface="Times New Roman" pitchFamily="18" charset="0"/>
              <a:cs typeface="Times New Roman" pitchFamily="18" charset="0"/>
            </a:rPr>
            <a:t> деп бөлуге болады.</a:t>
          </a:r>
          <a:endParaRPr lang="ru-RU" sz="2000" dirty="0">
            <a:latin typeface="Times New Roman" pitchFamily="18" charset="0"/>
            <a:cs typeface="Times New Roman" pitchFamily="18" charset="0"/>
          </a:endParaRPr>
        </a:p>
      </dgm:t>
    </dgm:pt>
    <dgm:pt modelId="{9E52530E-59CD-4F3F-BA7D-C04EB4E71899}" type="parTrans" cxnId="{8DC0F769-3996-457E-A0C7-7888CE125607}">
      <dgm:prSet/>
      <dgm:spPr/>
      <dgm:t>
        <a:bodyPr/>
        <a:lstStyle/>
        <a:p>
          <a:endParaRPr lang="ru-RU"/>
        </a:p>
      </dgm:t>
    </dgm:pt>
    <dgm:pt modelId="{C4EC8FBA-61F9-4F36-8595-03129542F70E}" type="sibTrans" cxnId="{8DC0F769-3996-457E-A0C7-7888CE125607}">
      <dgm:prSet/>
      <dgm:spPr/>
      <dgm:t>
        <a:bodyPr/>
        <a:lstStyle/>
        <a:p>
          <a:endParaRPr lang="ru-RU"/>
        </a:p>
      </dgm:t>
    </dgm:pt>
    <dgm:pt modelId="{F4DC71A6-A080-42FB-8D1D-8E3A9C5284AE}">
      <dgm:prSet phldrT="[Текст]" custT="1"/>
      <dgm:spPr/>
      <dgm:t>
        <a:bodyPr/>
        <a:lstStyle/>
        <a:p>
          <a:r>
            <a:rPr lang="kk-KZ" sz="2000" dirty="0" smtClean="0">
              <a:latin typeface="Times New Roman" pitchFamily="18" charset="0"/>
              <a:cs typeface="Times New Roman" pitchFamily="18" charset="0"/>
            </a:rPr>
            <a:t>Объективті себептер негізінде ұйымның объективті кемшіліктері (еңбектің бұрыс ұйымдастырылуы, әлсіз материалдық-техникалық база, қаржыландырудың кемшілігі және т.б.) жатыр.</a:t>
          </a:r>
          <a:endParaRPr lang="ru-RU" sz="2000" dirty="0">
            <a:latin typeface="Times New Roman" pitchFamily="18" charset="0"/>
            <a:cs typeface="Times New Roman" pitchFamily="18" charset="0"/>
          </a:endParaRPr>
        </a:p>
      </dgm:t>
    </dgm:pt>
    <dgm:pt modelId="{F542FBE8-E2C1-47FD-A28A-E9DAFC15068B}" type="parTrans" cxnId="{DD3354C1-3189-452E-ADC8-650E06B18D1B}">
      <dgm:prSet/>
      <dgm:spPr/>
      <dgm:t>
        <a:bodyPr/>
        <a:lstStyle/>
        <a:p>
          <a:endParaRPr lang="ru-RU"/>
        </a:p>
      </dgm:t>
    </dgm:pt>
    <dgm:pt modelId="{D692C08C-2C76-4661-B1D6-8DEE0AC7103F}" type="sibTrans" cxnId="{DD3354C1-3189-452E-ADC8-650E06B18D1B}">
      <dgm:prSet/>
      <dgm:spPr/>
      <dgm:t>
        <a:bodyPr/>
        <a:lstStyle/>
        <a:p>
          <a:endParaRPr lang="ru-RU"/>
        </a:p>
      </dgm:t>
    </dgm:pt>
    <dgm:pt modelId="{02163570-05BB-417C-B46A-F51BBDBA9484}">
      <dgm:prSet phldrT="[Текст]" custT="1"/>
      <dgm:spPr/>
      <dgm:t>
        <a:bodyPr/>
        <a:lstStyle/>
        <a:p>
          <a:r>
            <a:rPr lang="kk-KZ" sz="2000" dirty="0" smtClean="0">
              <a:latin typeface="Times New Roman" pitchFamily="18" charset="0"/>
              <a:cs typeface="Times New Roman" pitchFamily="18" charset="0"/>
            </a:rPr>
            <a:t>Субъективті себептер негізінде ұйым мүшелерінің субъективті ерекшеліктері мен жағдайы жатыр.</a:t>
          </a:r>
          <a:endParaRPr lang="ru-RU" sz="2000" dirty="0">
            <a:latin typeface="Times New Roman" pitchFamily="18" charset="0"/>
            <a:cs typeface="Times New Roman" pitchFamily="18" charset="0"/>
          </a:endParaRPr>
        </a:p>
      </dgm:t>
    </dgm:pt>
    <dgm:pt modelId="{3C6C98E5-CB42-4468-BF86-32FC89BA8C58}" type="parTrans" cxnId="{231A7653-7ACF-482D-B601-5E95B476C83C}">
      <dgm:prSet/>
      <dgm:spPr/>
      <dgm:t>
        <a:bodyPr/>
        <a:lstStyle/>
        <a:p>
          <a:endParaRPr lang="ru-RU"/>
        </a:p>
      </dgm:t>
    </dgm:pt>
    <dgm:pt modelId="{743EC1FE-9E07-4A8C-8ECA-1F86EE570576}" type="sibTrans" cxnId="{231A7653-7ACF-482D-B601-5E95B476C83C}">
      <dgm:prSet/>
      <dgm:spPr/>
      <dgm:t>
        <a:bodyPr/>
        <a:lstStyle/>
        <a:p>
          <a:endParaRPr lang="ru-RU"/>
        </a:p>
      </dgm:t>
    </dgm:pt>
    <dgm:pt modelId="{94214C0B-9DD2-49F2-9192-3077D2433E4C}" type="pres">
      <dgm:prSet presAssocID="{D268EEAC-0272-43DD-B75F-E19D1A8F0124}" presName="hierChild1" presStyleCnt="0">
        <dgm:presLayoutVars>
          <dgm:chPref val="1"/>
          <dgm:dir/>
          <dgm:animOne val="branch"/>
          <dgm:animLvl val="lvl"/>
          <dgm:resizeHandles/>
        </dgm:presLayoutVars>
      </dgm:prSet>
      <dgm:spPr/>
      <dgm:t>
        <a:bodyPr/>
        <a:lstStyle/>
        <a:p>
          <a:endParaRPr lang="ru-RU"/>
        </a:p>
      </dgm:t>
    </dgm:pt>
    <dgm:pt modelId="{7BBC0DBD-7638-4E96-98DE-4F67BEC7F861}" type="pres">
      <dgm:prSet presAssocID="{DF39E3B8-749B-4A18-9642-09DFD78638C1}" presName="hierRoot1" presStyleCnt="0"/>
      <dgm:spPr/>
    </dgm:pt>
    <dgm:pt modelId="{A7683D7A-C4A9-4954-ADA8-782DF521A445}" type="pres">
      <dgm:prSet presAssocID="{DF39E3B8-749B-4A18-9642-09DFD78638C1}" presName="composite" presStyleCnt="0"/>
      <dgm:spPr/>
    </dgm:pt>
    <dgm:pt modelId="{688831E9-9654-4287-A05F-16D783588BB7}" type="pres">
      <dgm:prSet presAssocID="{DF39E3B8-749B-4A18-9642-09DFD78638C1}" presName="background" presStyleLbl="node0" presStyleIdx="0" presStyleCnt="1"/>
      <dgm:spPr/>
    </dgm:pt>
    <dgm:pt modelId="{2D516438-3F01-43DB-BD4F-6D3EDBEBC03E}" type="pres">
      <dgm:prSet presAssocID="{DF39E3B8-749B-4A18-9642-09DFD78638C1}" presName="text" presStyleLbl="fgAcc0" presStyleIdx="0" presStyleCnt="1" custScaleX="260458" custScaleY="125270">
        <dgm:presLayoutVars>
          <dgm:chPref val="3"/>
        </dgm:presLayoutVars>
      </dgm:prSet>
      <dgm:spPr/>
      <dgm:t>
        <a:bodyPr/>
        <a:lstStyle/>
        <a:p>
          <a:endParaRPr lang="ru-RU"/>
        </a:p>
      </dgm:t>
    </dgm:pt>
    <dgm:pt modelId="{571E16AB-6DC0-4D1F-910C-40423A733799}" type="pres">
      <dgm:prSet presAssocID="{DF39E3B8-749B-4A18-9642-09DFD78638C1}" presName="hierChild2" presStyleCnt="0"/>
      <dgm:spPr/>
    </dgm:pt>
    <dgm:pt modelId="{2B71CA42-3631-45ED-B0DB-A99CB9145DA9}" type="pres">
      <dgm:prSet presAssocID="{9E52530E-59CD-4F3F-BA7D-C04EB4E71899}" presName="Name10" presStyleLbl="parChTrans1D2" presStyleIdx="0" presStyleCnt="1"/>
      <dgm:spPr/>
      <dgm:t>
        <a:bodyPr/>
        <a:lstStyle/>
        <a:p>
          <a:endParaRPr lang="ru-RU"/>
        </a:p>
      </dgm:t>
    </dgm:pt>
    <dgm:pt modelId="{F7D25C69-A856-4EB5-BFE7-93CB4938610A}" type="pres">
      <dgm:prSet presAssocID="{50DC216D-0F10-4E53-8D34-907268295686}" presName="hierRoot2" presStyleCnt="0"/>
      <dgm:spPr/>
    </dgm:pt>
    <dgm:pt modelId="{B9EF5E73-D495-4564-A95D-390094F5380F}" type="pres">
      <dgm:prSet presAssocID="{50DC216D-0F10-4E53-8D34-907268295686}" presName="composite2" presStyleCnt="0"/>
      <dgm:spPr/>
    </dgm:pt>
    <dgm:pt modelId="{3D5C55BF-04D8-4FA6-B846-AEC8D082B491}" type="pres">
      <dgm:prSet presAssocID="{50DC216D-0F10-4E53-8D34-907268295686}" presName="background2" presStyleLbl="node2" presStyleIdx="0" presStyleCnt="1"/>
      <dgm:spPr/>
    </dgm:pt>
    <dgm:pt modelId="{2B28C819-ABEB-409C-A75C-9DE3DBB83C2F}" type="pres">
      <dgm:prSet presAssocID="{50DC216D-0F10-4E53-8D34-907268295686}" presName="text2" presStyleLbl="fgAcc2" presStyleIdx="0" presStyleCnt="1" custScaleX="176984">
        <dgm:presLayoutVars>
          <dgm:chPref val="3"/>
        </dgm:presLayoutVars>
      </dgm:prSet>
      <dgm:spPr/>
      <dgm:t>
        <a:bodyPr/>
        <a:lstStyle/>
        <a:p>
          <a:endParaRPr lang="ru-RU"/>
        </a:p>
      </dgm:t>
    </dgm:pt>
    <dgm:pt modelId="{0162773D-5018-4DD1-8375-A0DED99F0FE9}" type="pres">
      <dgm:prSet presAssocID="{50DC216D-0F10-4E53-8D34-907268295686}" presName="hierChild3" presStyleCnt="0"/>
      <dgm:spPr/>
    </dgm:pt>
    <dgm:pt modelId="{5D7A9B79-EC53-4A5B-B1D6-AE69A4E3B8BE}" type="pres">
      <dgm:prSet presAssocID="{F542FBE8-E2C1-47FD-A28A-E9DAFC15068B}" presName="Name17" presStyleLbl="parChTrans1D3" presStyleIdx="0" presStyleCnt="2"/>
      <dgm:spPr/>
      <dgm:t>
        <a:bodyPr/>
        <a:lstStyle/>
        <a:p>
          <a:endParaRPr lang="ru-RU"/>
        </a:p>
      </dgm:t>
    </dgm:pt>
    <dgm:pt modelId="{55A954DE-FE45-489E-BF1D-892A573EDABB}" type="pres">
      <dgm:prSet presAssocID="{F4DC71A6-A080-42FB-8D1D-8E3A9C5284AE}" presName="hierRoot3" presStyleCnt="0"/>
      <dgm:spPr/>
    </dgm:pt>
    <dgm:pt modelId="{F28CB759-D344-4117-9BCF-571EE727C7D6}" type="pres">
      <dgm:prSet presAssocID="{F4DC71A6-A080-42FB-8D1D-8E3A9C5284AE}" presName="composite3" presStyleCnt="0"/>
      <dgm:spPr/>
    </dgm:pt>
    <dgm:pt modelId="{EBFCA8BB-09A8-4C29-B676-62436AA0A3D2}" type="pres">
      <dgm:prSet presAssocID="{F4DC71A6-A080-42FB-8D1D-8E3A9C5284AE}" presName="background3" presStyleLbl="node3" presStyleIdx="0" presStyleCnt="2"/>
      <dgm:spPr/>
    </dgm:pt>
    <dgm:pt modelId="{A57880A9-3133-4BF8-B65F-18ACBB970C3B}" type="pres">
      <dgm:prSet presAssocID="{F4DC71A6-A080-42FB-8D1D-8E3A9C5284AE}" presName="text3" presStyleLbl="fgAcc3" presStyleIdx="0" presStyleCnt="2" custScaleX="189582" custScaleY="126492">
        <dgm:presLayoutVars>
          <dgm:chPref val="3"/>
        </dgm:presLayoutVars>
      </dgm:prSet>
      <dgm:spPr/>
      <dgm:t>
        <a:bodyPr/>
        <a:lstStyle/>
        <a:p>
          <a:endParaRPr lang="ru-RU"/>
        </a:p>
      </dgm:t>
    </dgm:pt>
    <dgm:pt modelId="{E78E15FF-056C-4B44-8E06-C57E64712167}" type="pres">
      <dgm:prSet presAssocID="{F4DC71A6-A080-42FB-8D1D-8E3A9C5284AE}" presName="hierChild4" presStyleCnt="0"/>
      <dgm:spPr/>
    </dgm:pt>
    <dgm:pt modelId="{99236FC8-623E-4D0D-82E9-AFB164934EE2}" type="pres">
      <dgm:prSet presAssocID="{3C6C98E5-CB42-4468-BF86-32FC89BA8C58}" presName="Name17" presStyleLbl="parChTrans1D3" presStyleIdx="1" presStyleCnt="2"/>
      <dgm:spPr/>
      <dgm:t>
        <a:bodyPr/>
        <a:lstStyle/>
        <a:p>
          <a:endParaRPr lang="ru-RU"/>
        </a:p>
      </dgm:t>
    </dgm:pt>
    <dgm:pt modelId="{9B2961EC-D8E0-44A6-8EA0-9F4BAC1D4D13}" type="pres">
      <dgm:prSet presAssocID="{02163570-05BB-417C-B46A-F51BBDBA9484}" presName="hierRoot3" presStyleCnt="0"/>
      <dgm:spPr/>
    </dgm:pt>
    <dgm:pt modelId="{F450A24E-61B5-4637-95D2-13038C282B92}" type="pres">
      <dgm:prSet presAssocID="{02163570-05BB-417C-B46A-F51BBDBA9484}" presName="composite3" presStyleCnt="0"/>
      <dgm:spPr/>
    </dgm:pt>
    <dgm:pt modelId="{ED63DF84-ED06-498F-982B-7512706ABFDE}" type="pres">
      <dgm:prSet presAssocID="{02163570-05BB-417C-B46A-F51BBDBA9484}" presName="background3" presStyleLbl="node3" presStyleIdx="1" presStyleCnt="2"/>
      <dgm:spPr/>
    </dgm:pt>
    <dgm:pt modelId="{5D8876E1-F2F7-48CE-983D-C3EB1415BF45}" type="pres">
      <dgm:prSet presAssocID="{02163570-05BB-417C-B46A-F51BBDBA9484}" presName="text3" presStyleLbl="fgAcc3" presStyleIdx="1" presStyleCnt="2" custScaleX="161170">
        <dgm:presLayoutVars>
          <dgm:chPref val="3"/>
        </dgm:presLayoutVars>
      </dgm:prSet>
      <dgm:spPr/>
      <dgm:t>
        <a:bodyPr/>
        <a:lstStyle/>
        <a:p>
          <a:endParaRPr lang="ru-RU"/>
        </a:p>
      </dgm:t>
    </dgm:pt>
    <dgm:pt modelId="{A8512A88-0656-45B0-A9D4-C1F375CFE13B}" type="pres">
      <dgm:prSet presAssocID="{02163570-05BB-417C-B46A-F51BBDBA9484}" presName="hierChild4" presStyleCnt="0"/>
      <dgm:spPr/>
    </dgm:pt>
  </dgm:ptLst>
  <dgm:cxnLst>
    <dgm:cxn modelId="{72563FE0-75EE-49D5-AFAA-C34FCD2F025B}" type="presOf" srcId="{D268EEAC-0272-43DD-B75F-E19D1A8F0124}" destId="{94214C0B-9DD2-49F2-9192-3077D2433E4C}" srcOrd="0" destOrd="0" presId="urn:microsoft.com/office/officeart/2005/8/layout/hierarchy1"/>
    <dgm:cxn modelId="{E90FBDFE-8735-4FF9-873A-91D3084BEE5B}" type="presOf" srcId="{F542FBE8-E2C1-47FD-A28A-E9DAFC15068B}" destId="{5D7A9B79-EC53-4A5B-B1D6-AE69A4E3B8BE}" srcOrd="0" destOrd="0" presId="urn:microsoft.com/office/officeart/2005/8/layout/hierarchy1"/>
    <dgm:cxn modelId="{4BC99E4E-95B5-4922-A695-791BD463EDAE}" type="presOf" srcId="{9E52530E-59CD-4F3F-BA7D-C04EB4E71899}" destId="{2B71CA42-3631-45ED-B0DB-A99CB9145DA9}" srcOrd="0" destOrd="0" presId="urn:microsoft.com/office/officeart/2005/8/layout/hierarchy1"/>
    <dgm:cxn modelId="{DD3354C1-3189-452E-ADC8-650E06B18D1B}" srcId="{50DC216D-0F10-4E53-8D34-907268295686}" destId="{F4DC71A6-A080-42FB-8D1D-8E3A9C5284AE}" srcOrd="0" destOrd="0" parTransId="{F542FBE8-E2C1-47FD-A28A-E9DAFC15068B}" sibTransId="{D692C08C-2C76-4661-B1D6-8DEE0AC7103F}"/>
    <dgm:cxn modelId="{CBF5FD55-F233-477B-99A6-21E04A03335B}" type="presOf" srcId="{DF39E3B8-749B-4A18-9642-09DFD78638C1}" destId="{2D516438-3F01-43DB-BD4F-6D3EDBEBC03E}" srcOrd="0" destOrd="0" presId="urn:microsoft.com/office/officeart/2005/8/layout/hierarchy1"/>
    <dgm:cxn modelId="{5D112677-1BB5-4384-AAB3-A5E69142B2C3}" type="presOf" srcId="{50DC216D-0F10-4E53-8D34-907268295686}" destId="{2B28C819-ABEB-409C-A75C-9DE3DBB83C2F}" srcOrd="0" destOrd="0" presId="urn:microsoft.com/office/officeart/2005/8/layout/hierarchy1"/>
    <dgm:cxn modelId="{AA6C5BB1-D8D2-4B02-8015-6C8F14D79DEB}" type="presOf" srcId="{02163570-05BB-417C-B46A-F51BBDBA9484}" destId="{5D8876E1-F2F7-48CE-983D-C3EB1415BF45}" srcOrd="0" destOrd="0" presId="urn:microsoft.com/office/officeart/2005/8/layout/hierarchy1"/>
    <dgm:cxn modelId="{231A7653-7ACF-482D-B601-5E95B476C83C}" srcId="{50DC216D-0F10-4E53-8D34-907268295686}" destId="{02163570-05BB-417C-B46A-F51BBDBA9484}" srcOrd="1" destOrd="0" parTransId="{3C6C98E5-CB42-4468-BF86-32FC89BA8C58}" sibTransId="{743EC1FE-9E07-4A8C-8ECA-1F86EE570576}"/>
    <dgm:cxn modelId="{4B7A9E90-0DF0-4341-A803-1B5A55E1D4A7}" srcId="{D268EEAC-0272-43DD-B75F-E19D1A8F0124}" destId="{DF39E3B8-749B-4A18-9642-09DFD78638C1}" srcOrd="0" destOrd="0" parTransId="{09AA437C-796D-42ED-B755-5B6CD7C046CB}" sibTransId="{611FEFC1-6C0E-4281-BF0E-7AFBD7ACCBA4}"/>
    <dgm:cxn modelId="{8AFFC211-FD72-427A-9FD6-1917AF052BA4}" type="presOf" srcId="{3C6C98E5-CB42-4468-BF86-32FC89BA8C58}" destId="{99236FC8-623E-4D0D-82E9-AFB164934EE2}" srcOrd="0" destOrd="0" presId="urn:microsoft.com/office/officeart/2005/8/layout/hierarchy1"/>
    <dgm:cxn modelId="{8DC0F769-3996-457E-A0C7-7888CE125607}" srcId="{DF39E3B8-749B-4A18-9642-09DFD78638C1}" destId="{50DC216D-0F10-4E53-8D34-907268295686}" srcOrd="0" destOrd="0" parTransId="{9E52530E-59CD-4F3F-BA7D-C04EB4E71899}" sibTransId="{C4EC8FBA-61F9-4F36-8595-03129542F70E}"/>
    <dgm:cxn modelId="{32747421-6984-4D99-8939-88804B407D8A}" type="presOf" srcId="{F4DC71A6-A080-42FB-8D1D-8E3A9C5284AE}" destId="{A57880A9-3133-4BF8-B65F-18ACBB970C3B}" srcOrd="0" destOrd="0" presId="urn:microsoft.com/office/officeart/2005/8/layout/hierarchy1"/>
    <dgm:cxn modelId="{20D57312-FCD6-4F7C-BE06-ED3503446EFF}" type="presParOf" srcId="{94214C0B-9DD2-49F2-9192-3077D2433E4C}" destId="{7BBC0DBD-7638-4E96-98DE-4F67BEC7F861}" srcOrd="0" destOrd="0" presId="urn:microsoft.com/office/officeart/2005/8/layout/hierarchy1"/>
    <dgm:cxn modelId="{2C17FDDB-1CB2-44FA-A43C-C542CA6A394B}" type="presParOf" srcId="{7BBC0DBD-7638-4E96-98DE-4F67BEC7F861}" destId="{A7683D7A-C4A9-4954-ADA8-782DF521A445}" srcOrd="0" destOrd="0" presId="urn:microsoft.com/office/officeart/2005/8/layout/hierarchy1"/>
    <dgm:cxn modelId="{18887CD8-DDE9-4148-B31D-AA8A170295CA}" type="presParOf" srcId="{A7683D7A-C4A9-4954-ADA8-782DF521A445}" destId="{688831E9-9654-4287-A05F-16D783588BB7}" srcOrd="0" destOrd="0" presId="urn:microsoft.com/office/officeart/2005/8/layout/hierarchy1"/>
    <dgm:cxn modelId="{019F43AC-5052-4516-90BA-7288B098D068}" type="presParOf" srcId="{A7683D7A-C4A9-4954-ADA8-782DF521A445}" destId="{2D516438-3F01-43DB-BD4F-6D3EDBEBC03E}" srcOrd="1" destOrd="0" presId="urn:microsoft.com/office/officeart/2005/8/layout/hierarchy1"/>
    <dgm:cxn modelId="{3E90CE5A-D467-41A7-8CB2-4015DB39861F}" type="presParOf" srcId="{7BBC0DBD-7638-4E96-98DE-4F67BEC7F861}" destId="{571E16AB-6DC0-4D1F-910C-40423A733799}" srcOrd="1" destOrd="0" presId="urn:microsoft.com/office/officeart/2005/8/layout/hierarchy1"/>
    <dgm:cxn modelId="{00CA8EC9-2586-4459-84FA-39250BBE451D}" type="presParOf" srcId="{571E16AB-6DC0-4D1F-910C-40423A733799}" destId="{2B71CA42-3631-45ED-B0DB-A99CB9145DA9}" srcOrd="0" destOrd="0" presId="urn:microsoft.com/office/officeart/2005/8/layout/hierarchy1"/>
    <dgm:cxn modelId="{22569341-2239-4239-AD3C-E4AC90A1EA2C}" type="presParOf" srcId="{571E16AB-6DC0-4D1F-910C-40423A733799}" destId="{F7D25C69-A856-4EB5-BFE7-93CB4938610A}" srcOrd="1" destOrd="0" presId="urn:microsoft.com/office/officeart/2005/8/layout/hierarchy1"/>
    <dgm:cxn modelId="{9F983138-E51C-45CC-831B-E1041C53933F}" type="presParOf" srcId="{F7D25C69-A856-4EB5-BFE7-93CB4938610A}" destId="{B9EF5E73-D495-4564-A95D-390094F5380F}" srcOrd="0" destOrd="0" presId="urn:microsoft.com/office/officeart/2005/8/layout/hierarchy1"/>
    <dgm:cxn modelId="{DC674230-27C7-4DEA-83F3-A52700EABA77}" type="presParOf" srcId="{B9EF5E73-D495-4564-A95D-390094F5380F}" destId="{3D5C55BF-04D8-4FA6-B846-AEC8D082B491}" srcOrd="0" destOrd="0" presId="urn:microsoft.com/office/officeart/2005/8/layout/hierarchy1"/>
    <dgm:cxn modelId="{59E13A7B-B04C-4B89-9920-F6CAC36C8E07}" type="presParOf" srcId="{B9EF5E73-D495-4564-A95D-390094F5380F}" destId="{2B28C819-ABEB-409C-A75C-9DE3DBB83C2F}" srcOrd="1" destOrd="0" presId="urn:microsoft.com/office/officeart/2005/8/layout/hierarchy1"/>
    <dgm:cxn modelId="{8FB2647C-59A5-4156-9BA9-3D2CC85286C5}" type="presParOf" srcId="{F7D25C69-A856-4EB5-BFE7-93CB4938610A}" destId="{0162773D-5018-4DD1-8375-A0DED99F0FE9}" srcOrd="1" destOrd="0" presId="urn:microsoft.com/office/officeart/2005/8/layout/hierarchy1"/>
    <dgm:cxn modelId="{94BD6333-BDD0-41A5-B377-BADF89575262}" type="presParOf" srcId="{0162773D-5018-4DD1-8375-A0DED99F0FE9}" destId="{5D7A9B79-EC53-4A5B-B1D6-AE69A4E3B8BE}" srcOrd="0" destOrd="0" presId="urn:microsoft.com/office/officeart/2005/8/layout/hierarchy1"/>
    <dgm:cxn modelId="{3A0DE4FD-A40C-4880-9F0C-70EFA7C0EB82}" type="presParOf" srcId="{0162773D-5018-4DD1-8375-A0DED99F0FE9}" destId="{55A954DE-FE45-489E-BF1D-892A573EDABB}" srcOrd="1" destOrd="0" presId="urn:microsoft.com/office/officeart/2005/8/layout/hierarchy1"/>
    <dgm:cxn modelId="{AE984E8A-08F2-47CA-8CCF-81089DEC844F}" type="presParOf" srcId="{55A954DE-FE45-489E-BF1D-892A573EDABB}" destId="{F28CB759-D344-4117-9BCF-571EE727C7D6}" srcOrd="0" destOrd="0" presId="urn:microsoft.com/office/officeart/2005/8/layout/hierarchy1"/>
    <dgm:cxn modelId="{C55866D8-9F33-40FF-9295-2424A0FBE0C2}" type="presParOf" srcId="{F28CB759-D344-4117-9BCF-571EE727C7D6}" destId="{EBFCA8BB-09A8-4C29-B676-62436AA0A3D2}" srcOrd="0" destOrd="0" presId="urn:microsoft.com/office/officeart/2005/8/layout/hierarchy1"/>
    <dgm:cxn modelId="{518A6E34-A94A-438E-8221-E58E6B0A7E83}" type="presParOf" srcId="{F28CB759-D344-4117-9BCF-571EE727C7D6}" destId="{A57880A9-3133-4BF8-B65F-18ACBB970C3B}" srcOrd="1" destOrd="0" presId="urn:microsoft.com/office/officeart/2005/8/layout/hierarchy1"/>
    <dgm:cxn modelId="{B4C13C8C-4122-4F6F-8E76-D96ED6F5BC52}" type="presParOf" srcId="{55A954DE-FE45-489E-BF1D-892A573EDABB}" destId="{E78E15FF-056C-4B44-8E06-C57E64712167}" srcOrd="1" destOrd="0" presId="urn:microsoft.com/office/officeart/2005/8/layout/hierarchy1"/>
    <dgm:cxn modelId="{520180F3-7232-4A70-9675-EC338D0C4697}" type="presParOf" srcId="{0162773D-5018-4DD1-8375-A0DED99F0FE9}" destId="{99236FC8-623E-4D0D-82E9-AFB164934EE2}" srcOrd="2" destOrd="0" presId="urn:microsoft.com/office/officeart/2005/8/layout/hierarchy1"/>
    <dgm:cxn modelId="{0206B904-FCFB-4BB9-A895-1DB6BCA75F25}" type="presParOf" srcId="{0162773D-5018-4DD1-8375-A0DED99F0FE9}" destId="{9B2961EC-D8E0-44A6-8EA0-9F4BAC1D4D13}" srcOrd="3" destOrd="0" presId="urn:microsoft.com/office/officeart/2005/8/layout/hierarchy1"/>
    <dgm:cxn modelId="{CEBE52F3-9004-4985-892F-8BE3A51C963E}" type="presParOf" srcId="{9B2961EC-D8E0-44A6-8EA0-9F4BAC1D4D13}" destId="{F450A24E-61B5-4637-95D2-13038C282B92}" srcOrd="0" destOrd="0" presId="urn:microsoft.com/office/officeart/2005/8/layout/hierarchy1"/>
    <dgm:cxn modelId="{B5ECDD02-C378-4A2B-A617-F23068DAE3AD}" type="presParOf" srcId="{F450A24E-61B5-4637-95D2-13038C282B92}" destId="{ED63DF84-ED06-498F-982B-7512706ABFDE}" srcOrd="0" destOrd="0" presId="urn:microsoft.com/office/officeart/2005/8/layout/hierarchy1"/>
    <dgm:cxn modelId="{99B7759B-5B1A-465B-9C6B-47AD0584A154}" type="presParOf" srcId="{F450A24E-61B5-4637-95D2-13038C282B92}" destId="{5D8876E1-F2F7-48CE-983D-C3EB1415BF45}" srcOrd="1" destOrd="0" presId="urn:microsoft.com/office/officeart/2005/8/layout/hierarchy1"/>
    <dgm:cxn modelId="{64EFAAE9-3CB4-4382-B19C-4AFC735E41B7}" type="presParOf" srcId="{9B2961EC-D8E0-44A6-8EA0-9F4BAC1D4D13}" destId="{A8512A88-0656-45B0-A9D4-C1F375CFE13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FA3607-AB45-4FDD-8612-89D30498F076}"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08DF1C4D-000F-4BAA-B1A1-303BF44F24B7}">
      <dgm:prSet phldrT="[Текст]"/>
      <dgm:spPr/>
      <dgm:t>
        <a:bodyPr/>
        <a:lstStyle/>
        <a:p>
          <a:r>
            <a:rPr lang="kk-KZ" dirty="0" smtClean="0"/>
            <a:t>Конфликт түрлері мен оны тудыратын себептердің сан алуандығы еңбек ұйымында параллельді түрде қарым-қатынастың бірнеше жүйесі қызмет етеді.</a:t>
          </a:r>
          <a:endParaRPr lang="ru-RU" dirty="0"/>
        </a:p>
      </dgm:t>
    </dgm:pt>
    <dgm:pt modelId="{A12CBE5B-FB81-4770-9A5D-9F7238ABEE89}" type="parTrans" cxnId="{02D35C90-6181-4160-ABF3-1B072B531EE4}">
      <dgm:prSet/>
      <dgm:spPr/>
      <dgm:t>
        <a:bodyPr/>
        <a:lstStyle/>
        <a:p>
          <a:endParaRPr lang="ru-RU"/>
        </a:p>
      </dgm:t>
    </dgm:pt>
    <dgm:pt modelId="{BDE37B2C-CB6E-450A-AF22-1EB68B27248B}" type="sibTrans" cxnId="{02D35C90-6181-4160-ABF3-1B072B531EE4}">
      <dgm:prSet/>
      <dgm:spPr/>
      <dgm:t>
        <a:bodyPr/>
        <a:lstStyle/>
        <a:p>
          <a:endParaRPr lang="ru-RU"/>
        </a:p>
      </dgm:t>
    </dgm:pt>
    <dgm:pt modelId="{9355B852-8B24-41E5-AFBC-3A888374C85F}">
      <dgm:prSet phldrT="[Текст]" custT="1"/>
      <dgm:spPr/>
      <dgm:t>
        <a:bodyPr/>
        <a:lstStyle/>
        <a:p>
          <a:r>
            <a:rPr lang="ru-RU" sz="2000" dirty="0" err="1" smtClean="0">
              <a:latin typeface="Times New Roman" pitchFamily="18" charset="0"/>
              <a:cs typeface="Times New Roman" pitchFamily="18" charset="0"/>
            </a:rPr>
            <a:t>формал</a:t>
          </a:r>
          <a:r>
            <a:rPr lang="kk-KZ" sz="2000" dirty="0" smtClean="0">
              <a:latin typeface="Times New Roman" pitchFamily="18" charset="0"/>
              <a:cs typeface="Times New Roman" pitchFamily="18" charset="0"/>
            </a:rPr>
            <a:t>ды емес</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6184C876-0875-431B-A094-C12B8038701E}" type="parTrans" cxnId="{8CB43773-4B75-42C8-BD5D-9C82677035BC}">
      <dgm:prSet/>
      <dgm:spPr/>
      <dgm:t>
        <a:bodyPr/>
        <a:lstStyle/>
        <a:p>
          <a:endParaRPr lang="ru-RU"/>
        </a:p>
      </dgm:t>
    </dgm:pt>
    <dgm:pt modelId="{283B347A-BD71-4436-94CD-A3D9EAC7C7BD}" type="sibTrans" cxnId="{8CB43773-4B75-42C8-BD5D-9C82677035BC}">
      <dgm:prSet/>
      <dgm:spPr/>
      <dgm:t>
        <a:bodyPr/>
        <a:lstStyle/>
        <a:p>
          <a:endParaRPr lang="ru-RU"/>
        </a:p>
      </dgm:t>
    </dgm:pt>
    <dgm:pt modelId="{928C85E9-3B5A-4F01-9603-E05C4FC3B168}">
      <dgm:prSet phldrT="[Текст]" custT="1"/>
      <dgm:spPr/>
      <dgm:t>
        <a:bodyPr/>
        <a:lstStyle/>
        <a:p>
          <a:r>
            <a:rPr lang="kk-KZ" sz="2000" dirty="0" smtClean="0">
              <a:latin typeface="Times New Roman" pitchFamily="18" charset="0"/>
              <a:cs typeface="Times New Roman" pitchFamily="18" charset="0"/>
            </a:rPr>
            <a:t>әкімшілік</a:t>
          </a:r>
          <a:r>
            <a:rPr lang="ru-RU" sz="2000" dirty="0" smtClean="0">
              <a:latin typeface="Times New Roman" pitchFamily="18" charset="0"/>
              <a:cs typeface="Times New Roman" pitchFamily="18" charset="0"/>
            </a:rPr>
            <a:t>-</a:t>
          </a:r>
          <a:r>
            <a:rPr lang="kk-KZ" sz="2000" dirty="0" smtClean="0">
              <a:latin typeface="Times New Roman" pitchFamily="18" charset="0"/>
              <a:cs typeface="Times New Roman" pitchFamily="18" charset="0"/>
            </a:rPr>
            <a:t>басқару</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F8CC7359-3A49-4855-957B-0C8A5359E6E0}" type="parTrans" cxnId="{D7748015-6651-45A0-88CF-379005FF501B}">
      <dgm:prSet/>
      <dgm:spPr/>
      <dgm:t>
        <a:bodyPr/>
        <a:lstStyle/>
        <a:p>
          <a:endParaRPr lang="ru-RU"/>
        </a:p>
      </dgm:t>
    </dgm:pt>
    <dgm:pt modelId="{ED269EF9-0688-4EAA-932D-05BC6844ACC2}" type="sibTrans" cxnId="{D7748015-6651-45A0-88CF-379005FF501B}">
      <dgm:prSet/>
      <dgm:spPr/>
      <dgm:t>
        <a:bodyPr/>
        <a:lstStyle/>
        <a:p>
          <a:endParaRPr lang="ru-RU"/>
        </a:p>
      </dgm:t>
    </dgm:pt>
    <dgm:pt modelId="{41F4DD57-7539-408E-9AED-E6B1C518719D}">
      <dgm:prSet phldrT="[Текст]" custT="1"/>
      <dgm:spPr/>
      <dgm:t>
        <a:bodyPr/>
        <a:lstStyle/>
        <a:p>
          <a:r>
            <a:rPr lang="kk-KZ" sz="2000" dirty="0" smtClean="0">
              <a:latin typeface="Times New Roman" pitchFamily="18" charset="0"/>
              <a:cs typeface="Times New Roman" pitchFamily="18" charset="0"/>
            </a:rPr>
            <a:t>әлеуметтік</a:t>
          </a:r>
          <a:r>
            <a:rPr lang="ru-RU" sz="2000" dirty="0" smtClean="0">
              <a:latin typeface="Times New Roman" pitchFamily="18" charset="0"/>
              <a:cs typeface="Times New Roman" pitchFamily="18" charset="0"/>
            </a:rPr>
            <a:t>-</a:t>
          </a:r>
          <a:r>
            <a:rPr lang="kk-KZ" sz="2000" dirty="0" smtClean="0">
              <a:latin typeface="Times New Roman" pitchFamily="18" charset="0"/>
              <a:cs typeface="Times New Roman" pitchFamily="18" charset="0"/>
            </a:rPr>
            <a:t>мәдени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EEF8EDE5-D74C-49E3-B7F1-D65BA554DFE1}" type="parTrans" cxnId="{0701CB2F-CA57-4ECF-BB4A-BC38CF64BD8E}">
      <dgm:prSet/>
      <dgm:spPr/>
      <dgm:t>
        <a:bodyPr/>
        <a:lstStyle/>
        <a:p>
          <a:endParaRPr lang="ru-RU"/>
        </a:p>
      </dgm:t>
    </dgm:pt>
    <dgm:pt modelId="{376DE90E-AF7B-4842-B7D6-AABD3DBC27AE}" type="sibTrans" cxnId="{0701CB2F-CA57-4ECF-BB4A-BC38CF64BD8E}">
      <dgm:prSet/>
      <dgm:spPr/>
      <dgm:t>
        <a:bodyPr/>
        <a:lstStyle/>
        <a:p>
          <a:endParaRPr lang="ru-RU"/>
        </a:p>
      </dgm:t>
    </dgm:pt>
    <dgm:pt modelId="{EC7D23D4-2F80-47EE-A3E6-7D8D89059EAA}">
      <dgm:prSet phldrT="[Текст]" custT="1"/>
      <dgm:spPr/>
      <dgm:t>
        <a:bodyPr/>
        <a:lstStyle/>
        <a:p>
          <a:r>
            <a:rPr lang="kk-KZ" sz="2000" dirty="0" smtClean="0">
              <a:latin typeface="Times New Roman" pitchFamily="18" charset="0"/>
              <a:cs typeface="Times New Roman" pitchFamily="18" charset="0"/>
            </a:rPr>
            <a:t>ұйымдастырушылық</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техноло</a:t>
          </a:r>
          <a:r>
            <a:rPr lang="kk-KZ" sz="2000" dirty="0" smtClean="0">
              <a:latin typeface="Times New Roman" pitchFamily="18" charset="0"/>
              <a:cs typeface="Times New Roman" pitchFamily="18" charset="0"/>
            </a:rPr>
            <a:t>гиялық</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A5691DAF-D009-44D3-BFAD-37E6B158C9DB}" type="sibTrans" cxnId="{FE1440F4-0C12-4A59-A0CF-788117C4890B}">
      <dgm:prSet/>
      <dgm:spPr/>
      <dgm:t>
        <a:bodyPr/>
        <a:lstStyle/>
        <a:p>
          <a:endParaRPr lang="ru-RU"/>
        </a:p>
      </dgm:t>
    </dgm:pt>
    <dgm:pt modelId="{E3B741F0-32ED-4618-BA22-E33822510789}" type="parTrans" cxnId="{FE1440F4-0C12-4A59-A0CF-788117C4890B}">
      <dgm:prSet/>
      <dgm:spPr/>
      <dgm:t>
        <a:bodyPr/>
        <a:lstStyle/>
        <a:p>
          <a:endParaRPr lang="ru-RU"/>
        </a:p>
      </dgm:t>
    </dgm:pt>
    <dgm:pt modelId="{8B9FD589-BB6F-42B5-9C19-05211D56D7B3}">
      <dgm:prSet phldrT="[Текст]" custT="1"/>
      <dgm:spPr/>
      <dgm:t>
        <a:bodyPr/>
        <a:lstStyle/>
        <a:p>
          <a:r>
            <a:rPr lang="kk-KZ" sz="2000" dirty="0" smtClean="0">
              <a:latin typeface="Times New Roman" pitchFamily="18" charset="0"/>
              <a:cs typeface="Times New Roman" pitchFamily="18" charset="0"/>
            </a:rPr>
            <a:t>әлеуметтік</a:t>
          </a:r>
          <a:r>
            <a:rPr lang="ru-RU" sz="2000" dirty="0" smtClean="0">
              <a:latin typeface="Times New Roman" pitchFamily="18" charset="0"/>
              <a:cs typeface="Times New Roman" pitchFamily="18" charset="0"/>
            </a:rPr>
            <a:t>-экономика</a:t>
          </a:r>
          <a:r>
            <a:rPr lang="kk-KZ" sz="2000" dirty="0" smtClean="0">
              <a:latin typeface="Times New Roman" pitchFamily="18" charset="0"/>
              <a:cs typeface="Times New Roman" pitchFamily="18" charset="0"/>
            </a:rPr>
            <a:t>лық</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63D2D171-14FC-461F-BDE3-D85793987063}" type="parTrans" cxnId="{F297FBDF-660C-4A2D-819E-882AC60918E7}">
      <dgm:prSet/>
      <dgm:spPr/>
    </dgm:pt>
    <dgm:pt modelId="{E916A903-A487-4601-972D-B9DAB0872151}" type="sibTrans" cxnId="{F297FBDF-660C-4A2D-819E-882AC60918E7}">
      <dgm:prSet/>
      <dgm:spPr/>
    </dgm:pt>
    <dgm:pt modelId="{88234233-B8B8-444E-8BBB-B46549BC99ED}">
      <dgm:prSet phldrT="[Текст]" custT="1"/>
      <dgm:spPr/>
      <dgm:t>
        <a:bodyPr/>
        <a:lstStyle/>
        <a:p>
          <a:r>
            <a:rPr lang="kk-KZ" sz="2000" dirty="0" smtClean="0">
              <a:latin typeface="Times New Roman" pitchFamily="18" charset="0"/>
              <a:cs typeface="Times New Roman" pitchFamily="18" charset="0"/>
            </a:rPr>
            <a:t>әлеуметтік</a:t>
          </a:r>
          <a:r>
            <a:rPr lang="ru-RU" sz="2000" dirty="0" smtClean="0">
              <a:latin typeface="Times New Roman" pitchFamily="18" charset="0"/>
              <a:cs typeface="Times New Roman" pitchFamily="18" charset="0"/>
            </a:rPr>
            <a:t>-психологи</a:t>
          </a:r>
          <a:r>
            <a:rPr lang="kk-KZ" sz="2000" dirty="0" smtClean="0">
              <a:latin typeface="Times New Roman" pitchFamily="18" charset="0"/>
              <a:cs typeface="Times New Roman" pitchFamily="18" charset="0"/>
            </a:rPr>
            <a:t>ялық</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3676E5D5-2558-441C-83C0-0778D9A02CA7}" type="parTrans" cxnId="{BA22A7A5-3090-4370-A600-48999F308884}">
      <dgm:prSet/>
      <dgm:spPr/>
    </dgm:pt>
    <dgm:pt modelId="{53E06A5A-DEAF-4763-9284-08372B4D6A28}" type="sibTrans" cxnId="{BA22A7A5-3090-4370-A600-48999F308884}">
      <dgm:prSet/>
      <dgm:spPr/>
    </dgm:pt>
    <dgm:pt modelId="{9D4F3923-17B1-4BF9-B8B6-744ED442375D}" type="pres">
      <dgm:prSet presAssocID="{DDFA3607-AB45-4FDD-8612-89D30498F076}" presName="Name0" presStyleCnt="0">
        <dgm:presLayoutVars>
          <dgm:chPref val="1"/>
          <dgm:dir/>
          <dgm:animOne val="branch"/>
          <dgm:animLvl val="lvl"/>
          <dgm:resizeHandles/>
        </dgm:presLayoutVars>
      </dgm:prSet>
      <dgm:spPr/>
      <dgm:t>
        <a:bodyPr/>
        <a:lstStyle/>
        <a:p>
          <a:endParaRPr lang="ru-RU"/>
        </a:p>
      </dgm:t>
    </dgm:pt>
    <dgm:pt modelId="{D1240B5A-A295-407C-A5BF-EA09B6B659CF}" type="pres">
      <dgm:prSet presAssocID="{08DF1C4D-000F-4BAA-B1A1-303BF44F24B7}" presName="vertOne" presStyleCnt="0"/>
      <dgm:spPr/>
    </dgm:pt>
    <dgm:pt modelId="{5D5E64DC-77A6-4A48-81DA-8F13E79A27B5}" type="pres">
      <dgm:prSet presAssocID="{08DF1C4D-000F-4BAA-B1A1-303BF44F24B7}" presName="txOne" presStyleLbl="node0" presStyleIdx="0" presStyleCnt="1">
        <dgm:presLayoutVars>
          <dgm:chPref val="3"/>
        </dgm:presLayoutVars>
      </dgm:prSet>
      <dgm:spPr/>
      <dgm:t>
        <a:bodyPr/>
        <a:lstStyle/>
        <a:p>
          <a:endParaRPr lang="ru-RU"/>
        </a:p>
      </dgm:t>
    </dgm:pt>
    <dgm:pt modelId="{4D313725-FCAC-4690-8B94-145E6F4BD740}" type="pres">
      <dgm:prSet presAssocID="{08DF1C4D-000F-4BAA-B1A1-303BF44F24B7}" presName="parTransOne" presStyleCnt="0"/>
      <dgm:spPr/>
    </dgm:pt>
    <dgm:pt modelId="{9950BE6F-D858-4E23-84D8-D2865CBE7C48}" type="pres">
      <dgm:prSet presAssocID="{08DF1C4D-000F-4BAA-B1A1-303BF44F24B7}" presName="horzOne" presStyleCnt="0"/>
      <dgm:spPr/>
    </dgm:pt>
    <dgm:pt modelId="{4535BCEB-6DD6-431B-8B2A-42D9F4F8E3DA}" type="pres">
      <dgm:prSet presAssocID="{EC7D23D4-2F80-47EE-A3E6-7D8D89059EAA}" presName="vertTwo" presStyleCnt="0"/>
      <dgm:spPr/>
    </dgm:pt>
    <dgm:pt modelId="{785960A4-4670-4552-8878-82169BE773D7}" type="pres">
      <dgm:prSet presAssocID="{EC7D23D4-2F80-47EE-A3E6-7D8D89059EAA}" presName="txTwo" presStyleLbl="node2" presStyleIdx="0" presStyleCnt="3" custScaleX="168870">
        <dgm:presLayoutVars>
          <dgm:chPref val="3"/>
        </dgm:presLayoutVars>
      </dgm:prSet>
      <dgm:spPr/>
      <dgm:t>
        <a:bodyPr/>
        <a:lstStyle/>
        <a:p>
          <a:endParaRPr lang="ru-RU"/>
        </a:p>
      </dgm:t>
    </dgm:pt>
    <dgm:pt modelId="{0AE0755F-117D-4605-A6E1-87AAAB18A229}" type="pres">
      <dgm:prSet presAssocID="{EC7D23D4-2F80-47EE-A3E6-7D8D89059EAA}" presName="horzTwo" presStyleCnt="0"/>
      <dgm:spPr/>
    </dgm:pt>
    <dgm:pt modelId="{FB382BC4-B7FA-4A04-AF7A-22A9DEDBEBD5}" type="pres">
      <dgm:prSet presAssocID="{A5691DAF-D009-44D3-BFAD-37E6B158C9DB}" presName="sibSpaceTwo" presStyleCnt="0"/>
      <dgm:spPr/>
    </dgm:pt>
    <dgm:pt modelId="{82098EE1-40EE-4A03-A485-21E7E852B8AB}" type="pres">
      <dgm:prSet presAssocID="{8B9FD589-BB6F-42B5-9C19-05211D56D7B3}" presName="vertTwo" presStyleCnt="0"/>
      <dgm:spPr/>
    </dgm:pt>
    <dgm:pt modelId="{5808E030-C98F-44AA-B163-8E7FD2CC7AE5}" type="pres">
      <dgm:prSet presAssocID="{8B9FD589-BB6F-42B5-9C19-05211D56D7B3}" presName="txTwo" presStyleLbl="node2" presStyleIdx="1" presStyleCnt="3" custScaleX="70062" custLinFactNeighborX="-11102" custLinFactNeighborY="12299">
        <dgm:presLayoutVars>
          <dgm:chPref val="3"/>
        </dgm:presLayoutVars>
      </dgm:prSet>
      <dgm:spPr/>
      <dgm:t>
        <a:bodyPr/>
        <a:lstStyle/>
        <a:p>
          <a:endParaRPr lang="ru-RU"/>
        </a:p>
      </dgm:t>
    </dgm:pt>
    <dgm:pt modelId="{9B4AF49E-ED5D-4E24-A255-392BF9EF6D59}" type="pres">
      <dgm:prSet presAssocID="{8B9FD589-BB6F-42B5-9C19-05211D56D7B3}" presName="parTransTwo" presStyleCnt="0"/>
      <dgm:spPr/>
    </dgm:pt>
    <dgm:pt modelId="{8E8DA495-286D-46A4-863D-C4060B6A5539}" type="pres">
      <dgm:prSet presAssocID="{8B9FD589-BB6F-42B5-9C19-05211D56D7B3}" presName="horzTwo" presStyleCnt="0"/>
      <dgm:spPr/>
    </dgm:pt>
    <dgm:pt modelId="{00CF38F1-6352-4F54-A773-3C366E111473}" type="pres">
      <dgm:prSet presAssocID="{9355B852-8B24-41E5-AFBC-3A888374C85F}" presName="vertThree" presStyleCnt="0"/>
      <dgm:spPr/>
    </dgm:pt>
    <dgm:pt modelId="{5D4E6EE7-A119-4E53-B823-31474E36F95D}" type="pres">
      <dgm:prSet presAssocID="{9355B852-8B24-41E5-AFBC-3A888374C85F}" presName="txThree" presStyleLbl="node3" presStyleIdx="0" presStyleCnt="3" custLinFactX="-30054" custLinFactNeighborX="-100000" custLinFactNeighborY="-1481">
        <dgm:presLayoutVars>
          <dgm:chPref val="3"/>
        </dgm:presLayoutVars>
      </dgm:prSet>
      <dgm:spPr/>
      <dgm:t>
        <a:bodyPr/>
        <a:lstStyle/>
        <a:p>
          <a:endParaRPr lang="ru-RU"/>
        </a:p>
      </dgm:t>
    </dgm:pt>
    <dgm:pt modelId="{3CE8C439-E29D-4D7A-94D5-43DE3BA2EC03}" type="pres">
      <dgm:prSet presAssocID="{9355B852-8B24-41E5-AFBC-3A888374C85F}" presName="horzThree" presStyleCnt="0"/>
      <dgm:spPr/>
    </dgm:pt>
    <dgm:pt modelId="{E85D68FF-27D3-4D27-8124-DB030BBD5D69}" type="pres">
      <dgm:prSet presAssocID="{283B347A-BD71-4436-94CD-A3D9EAC7C7BD}" presName="sibSpaceThree" presStyleCnt="0"/>
      <dgm:spPr/>
    </dgm:pt>
    <dgm:pt modelId="{1018663D-F193-4654-82CC-AF857CE9A8EB}" type="pres">
      <dgm:prSet presAssocID="{88234233-B8B8-444E-8BBB-B46549BC99ED}" presName="vertThree" presStyleCnt="0"/>
      <dgm:spPr/>
    </dgm:pt>
    <dgm:pt modelId="{75E07AAF-94C1-4E6F-9E79-579F22F1B458}" type="pres">
      <dgm:prSet presAssocID="{88234233-B8B8-444E-8BBB-B46549BC99ED}" presName="txThree" presStyleLbl="node3" presStyleIdx="1" presStyleCnt="3" custScaleX="135605" custLinFactNeighborX="-73157" custLinFactNeighborY="-5114">
        <dgm:presLayoutVars>
          <dgm:chPref val="3"/>
        </dgm:presLayoutVars>
      </dgm:prSet>
      <dgm:spPr/>
      <dgm:t>
        <a:bodyPr/>
        <a:lstStyle/>
        <a:p>
          <a:endParaRPr lang="ru-RU"/>
        </a:p>
      </dgm:t>
    </dgm:pt>
    <dgm:pt modelId="{04C74A1D-17B8-4157-9E5B-6B5F0683D470}" type="pres">
      <dgm:prSet presAssocID="{88234233-B8B8-444E-8BBB-B46549BC99ED}" presName="horzThree" presStyleCnt="0"/>
      <dgm:spPr/>
    </dgm:pt>
    <dgm:pt modelId="{6310B38E-4899-49CA-9ABC-C6431FB59415}" type="pres">
      <dgm:prSet presAssocID="{E916A903-A487-4601-972D-B9DAB0872151}" presName="sibSpaceTwo" presStyleCnt="0"/>
      <dgm:spPr/>
    </dgm:pt>
    <dgm:pt modelId="{89692DC8-2C9C-40C3-B71E-D55D4ED28B74}" type="pres">
      <dgm:prSet presAssocID="{928C85E9-3B5A-4F01-9603-E05C4FC3B168}" presName="vertTwo" presStyleCnt="0"/>
      <dgm:spPr/>
    </dgm:pt>
    <dgm:pt modelId="{8A9255A3-75E7-4546-8DCD-DC4C8905D481}" type="pres">
      <dgm:prSet presAssocID="{928C85E9-3B5A-4F01-9603-E05C4FC3B168}" presName="txTwo" presStyleLbl="node2" presStyleIdx="2" presStyleCnt="3" custLinFactNeighborX="-29941" custLinFactNeighborY="12299">
        <dgm:presLayoutVars>
          <dgm:chPref val="3"/>
        </dgm:presLayoutVars>
      </dgm:prSet>
      <dgm:spPr/>
      <dgm:t>
        <a:bodyPr/>
        <a:lstStyle/>
        <a:p>
          <a:endParaRPr lang="ru-RU"/>
        </a:p>
      </dgm:t>
    </dgm:pt>
    <dgm:pt modelId="{61E88BFF-72A7-4C09-952A-13106E429E76}" type="pres">
      <dgm:prSet presAssocID="{928C85E9-3B5A-4F01-9603-E05C4FC3B168}" presName="parTransTwo" presStyleCnt="0"/>
      <dgm:spPr/>
    </dgm:pt>
    <dgm:pt modelId="{E2736D4B-7D0A-4653-8EFF-DA4CF82E39FC}" type="pres">
      <dgm:prSet presAssocID="{928C85E9-3B5A-4F01-9603-E05C4FC3B168}" presName="horzTwo" presStyleCnt="0"/>
      <dgm:spPr/>
    </dgm:pt>
    <dgm:pt modelId="{7552A8C5-6516-4C47-8390-EAB59FE39512}" type="pres">
      <dgm:prSet presAssocID="{41F4DD57-7539-408E-9AED-E6B1C518719D}" presName="vertThree" presStyleCnt="0"/>
      <dgm:spPr/>
    </dgm:pt>
    <dgm:pt modelId="{965D854B-D7C8-4563-B6C9-144518654B44}" type="pres">
      <dgm:prSet presAssocID="{41F4DD57-7539-408E-9AED-E6B1C518719D}" presName="txThree" presStyleLbl="node3" presStyleIdx="2" presStyleCnt="3" custLinFactNeighborX="-25587" custLinFactNeighborY="2152">
        <dgm:presLayoutVars>
          <dgm:chPref val="3"/>
        </dgm:presLayoutVars>
      </dgm:prSet>
      <dgm:spPr/>
      <dgm:t>
        <a:bodyPr/>
        <a:lstStyle/>
        <a:p>
          <a:endParaRPr lang="ru-RU"/>
        </a:p>
      </dgm:t>
    </dgm:pt>
    <dgm:pt modelId="{B965CA8A-6D0D-46D1-A234-29A70A9B986A}" type="pres">
      <dgm:prSet presAssocID="{41F4DD57-7539-408E-9AED-E6B1C518719D}" presName="horzThree" presStyleCnt="0"/>
      <dgm:spPr/>
    </dgm:pt>
  </dgm:ptLst>
  <dgm:cxnLst>
    <dgm:cxn modelId="{D5070ACB-2C7A-42A0-BC79-BAAAE0CAE486}" type="presOf" srcId="{08DF1C4D-000F-4BAA-B1A1-303BF44F24B7}" destId="{5D5E64DC-77A6-4A48-81DA-8F13E79A27B5}" srcOrd="0" destOrd="0" presId="urn:microsoft.com/office/officeart/2005/8/layout/hierarchy4"/>
    <dgm:cxn modelId="{5883F182-EB71-49B2-B1DE-45EC41AB0D93}" type="presOf" srcId="{88234233-B8B8-444E-8BBB-B46549BC99ED}" destId="{75E07AAF-94C1-4E6F-9E79-579F22F1B458}" srcOrd="0" destOrd="0" presId="urn:microsoft.com/office/officeart/2005/8/layout/hierarchy4"/>
    <dgm:cxn modelId="{F297FBDF-660C-4A2D-819E-882AC60918E7}" srcId="{08DF1C4D-000F-4BAA-B1A1-303BF44F24B7}" destId="{8B9FD589-BB6F-42B5-9C19-05211D56D7B3}" srcOrd="1" destOrd="0" parTransId="{63D2D171-14FC-461F-BDE3-D85793987063}" sibTransId="{E916A903-A487-4601-972D-B9DAB0872151}"/>
    <dgm:cxn modelId="{02D35C90-6181-4160-ABF3-1B072B531EE4}" srcId="{DDFA3607-AB45-4FDD-8612-89D30498F076}" destId="{08DF1C4D-000F-4BAA-B1A1-303BF44F24B7}" srcOrd="0" destOrd="0" parTransId="{A12CBE5B-FB81-4770-9A5D-9F7238ABEE89}" sibTransId="{BDE37B2C-CB6E-450A-AF22-1EB68B27248B}"/>
    <dgm:cxn modelId="{D7748015-6651-45A0-88CF-379005FF501B}" srcId="{08DF1C4D-000F-4BAA-B1A1-303BF44F24B7}" destId="{928C85E9-3B5A-4F01-9603-E05C4FC3B168}" srcOrd="2" destOrd="0" parTransId="{F8CC7359-3A49-4855-957B-0C8A5359E6E0}" sibTransId="{ED269EF9-0688-4EAA-932D-05BC6844ACC2}"/>
    <dgm:cxn modelId="{0701CB2F-CA57-4ECF-BB4A-BC38CF64BD8E}" srcId="{928C85E9-3B5A-4F01-9603-E05C4FC3B168}" destId="{41F4DD57-7539-408E-9AED-E6B1C518719D}" srcOrd="0" destOrd="0" parTransId="{EEF8EDE5-D74C-49E3-B7F1-D65BA554DFE1}" sibTransId="{376DE90E-AF7B-4842-B7D6-AABD3DBC27AE}"/>
    <dgm:cxn modelId="{52AD4901-2F4C-4CB5-8053-6B33C96935A1}" type="presOf" srcId="{41F4DD57-7539-408E-9AED-E6B1C518719D}" destId="{965D854B-D7C8-4563-B6C9-144518654B44}" srcOrd="0" destOrd="0" presId="urn:microsoft.com/office/officeart/2005/8/layout/hierarchy4"/>
    <dgm:cxn modelId="{FE1440F4-0C12-4A59-A0CF-788117C4890B}" srcId="{08DF1C4D-000F-4BAA-B1A1-303BF44F24B7}" destId="{EC7D23D4-2F80-47EE-A3E6-7D8D89059EAA}" srcOrd="0" destOrd="0" parTransId="{E3B741F0-32ED-4618-BA22-E33822510789}" sibTransId="{A5691DAF-D009-44D3-BFAD-37E6B158C9DB}"/>
    <dgm:cxn modelId="{EE2CA902-D821-42E6-8A46-42DB22A7A38B}" type="presOf" srcId="{9355B852-8B24-41E5-AFBC-3A888374C85F}" destId="{5D4E6EE7-A119-4E53-B823-31474E36F95D}" srcOrd="0" destOrd="0" presId="urn:microsoft.com/office/officeart/2005/8/layout/hierarchy4"/>
    <dgm:cxn modelId="{3F513B04-64D1-46E8-A58C-3376DACF0518}" type="presOf" srcId="{DDFA3607-AB45-4FDD-8612-89D30498F076}" destId="{9D4F3923-17B1-4BF9-B8B6-744ED442375D}" srcOrd="0" destOrd="0" presId="urn:microsoft.com/office/officeart/2005/8/layout/hierarchy4"/>
    <dgm:cxn modelId="{DEAB642C-0251-4FE6-93A6-B51BB5D2512F}" type="presOf" srcId="{928C85E9-3B5A-4F01-9603-E05C4FC3B168}" destId="{8A9255A3-75E7-4546-8DCD-DC4C8905D481}" srcOrd="0" destOrd="0" presId="urn:microsoft.com/office/officeart/2005/8/layout/hierarchy4"/>
    <dgm:cxn modelId="{A3889E59-A84E-485A-B4CF-98BD7D40F134}" type="presOf" srcId="{EC7D23D4-2F80-47EE-A3E6-7D8D89059EAA}" destId="{785960A4-4670-4552-8878-82169BE773D7}" srcOrd="0" destOrd="0" presId="urn:microsoft.com/office/officeart/2005/8/layout/hierarchy4"/>
    <dgm:cxn modelId="{BA22A7A5-3090-4370-A600-48999F308884}" srcId="{8B9FD589-BB6F-42B5-9C19-05211D56D7B3}" destId="{88234233-B8B8-444E-8BBB-B46549BC99ED}" srcOrd="1" destOrd="0" parTransId="{3676E5D5-2558-441C-83C0-0778D9A02CA7}" sibTransId="{53E06A5A-DEAF-4763-9284-08372B4D6A28}"/>
    <dgm:cxn modelId="{E00A348A-CE25-41DA-8A33-4D51C926F524}" type="presOf" srcId="{8B9FD589-BB6F-42B5-9C19-05211D56D7B3}" destId="{5808E030-C98F-44AA-B163-8E7FD2CC7AE5}" srcOrd="0" destOrd="0" presId="urn:microsoft.com/office/officeart/2005/8/layout/hierarchy4"/>
    <dgm:cxn modelId="{8CB43773-4B75-42C8-BD5D-9C82677035BC}" srcId="{8B9FD589-BB6F-42B5-9C19-05211D56D7B3}" destId="{9355B852-8B24-41E5-AFBC-3A888374C85F}" srcOrd="0" destOrd="0" parTransId="{6184C876-0875-431B-A094-C12B8038701E}" sibTransId="{283B347A-BD71-4436-94CD-A3D9EAC7C7BD}"/>
    <dgm:cxn modelId="{07FAD4AD-B8C7-4F30-B38A-504C71D90966}" type="presParOf" srcId="{9D4F3923-17B1-4BF9-B8B6-744ED442375D}" destId="{D1240B5A-A295-407C-A5BF-EA09B6B659CF}" srcOrd="0" destOrd="0" presId="urn:microsoft.com/office/officeart/2005/8/layout/hierarchy4"/>
    <dgm:cxn modelId="{528CE1AC-2D2C-46C8-849E-3B5B1899B039}" type="presParOf" srcId="{D1240B5A-A295-407C-A5BF-EA09B6B659CF}" destId="{5D5E64DC-77A6-4A48-81DA-8F13E79A27B5}" srcOrd="0" destOrd="0" presId="urn:microsoft.com/office/officeart/2005/8/layout/hierarchy4"/>
    <dgm:cxn modelId="{FF1611D0-3B0B-4084-B63D-B8A3A55A129A}" type="presParOf" srcId="{D1240B5A-A295-407C-A5BF-EA09B6B659CF}" destId="{4D313725-FCAC-4690-8B94-145E6F4BD740}" srcOrd="1" destOrd="0" presId="urn:microsoft.com/office/officeart/2005/8/layout/hierarchy4"/>
    <dgm:cxn modelId="{BE5C99FF-248F-43DD-B74C-33BDC17FE552}" type="presParOf" srcId="{D1240B5A-A295-407C-A5BF-EA09B6B659CF}" destId="{9950BE6F-D858-4E23-84D8-D2865CBE7C48}" srcOrd="2" destOrd="0" presId="urn:microsoft.com/office/officeart/2005/8/layout/hierarchy4"/>
    <dgm:cxn modelId="{6027A798-B531-407C-BF77-D880AE3BE047}" type="presParOf" srcId="{9950BE6F-D858-4E23-84D8-D2865CBE7C48}" destId="{4535BCEB-6DD6-431B-8B2A-42D9F4F8E3DA}" srcOrd="0" destOrd="0" presId="urn:microsoft.com/office/officeart/2005/8/layout/hierarchy4"/>
    <dgm:cxn modelId="{DEFE4548-297D-4A08-BDBF-B8F761289FB7}" type="presParOf" srcId="{4535BCEB-6DD6-431B-8B2A-42D9F4F8E3DA}" destId="{785960A4-4670-4552-8878-82169BE773D7}" srcOrd="0" destOrd="0" presId="urn:microsoft.com/office/officeart/2005/8/layout/hierarchy4"/>
    <dgm:cxn modelId="{5BD41841-E012-4CD1-A8E5-A8D0701DC3FA}" type="presParOf" srcId="{4535BCEB-6DD6-431B-8B2A-42D9F4F8E3DA}" destId="{0AE0755F-117D-4605-A6E1-87AAAB18A229}" srcOrd="1" destOrd="0" presId="urn:microsoft.com/office/officeart/2005/8/layout/hierarchy4"/>
    <dgm:cxn modelId="{287A387B-3C1E-4116-867F-6141FA8D8237}" type="presParOf" srcId="{9950BE6F-D858-4E23-84D8-D2865CBE7C48}" destId="{FB382BC4-B7FA-4A04-AF7A-22A9DEDBEBD5}" srcOrd="1" destOrd="0" presId="urn:microsoft.com/office/officeart/2005/8/layout/hierarchy4"/>
    <dgm:cxn modelId="{01BC417A-A359-4EDA-A390-B083F283EA73}" type="presParOf" srcId="{9950BE6F-D858-4E23-84D8-D2865CBE7C48}" destId="{82098EE1-40EE-4A03-A485-21E7E852B8AB}" srcOrd="2" destOrd="0" presId="urn:microsoft.com/office/officeart/2005/8/layout/hierarchy4"/>
    <dgm:cxn modelId="{3109A9A4-590E-4344-889A-A03FF2F17FC5}" type="presParOf" srcId="{82098EE1-40EE-4A03-A485-21E7E852B8AB}" destId="{5808E030-C98F-44AA-B163-8E7FD2CC7AE5}" srcOrd="0" destOrd="0" presId="urn:microsoft.com/office/officeart/2005/8/layout/hierarchy4"/>
    <dgm:cxn modelId="{F3FF18B7-B63A-4FE6-8806-5EF2D8455E8A}" type="presParOf" srcId="{82098EE1-40EE-4A03-A485-21E7E852B8AB}" destId="{9B4AF49E-ED5D-4E24-A255-392BF9EF6D59}" srcOrd="1" destOrd="0" presId="urn:microsoft.com/office/officeart/2005/8/layout/hierarchy4"/>
    <dgm:cxn modelId="{506C268F-0F0D-4A41-B032-2424341BA16A}" type="presParOf" srcId="{82098EE1-40EE-4A03-A485-21E7E852B8AB}" destId="{8E8DA495-286D-46A4-863D-C4060B6A5539}" srcOrd="2" destOrd="0" presId="urn:microsoft.com/office/officeart/2005/8/layout/hierarchy4"/>
    <dgm:cxn modelId="{4FD91CFB-E653-49F3-90D4-0C322318EFF4}" type="presParOf" srcId="{8E8DA495-286D-46A4-863D-C4060B6A5539}" destId="{00CF38F1-6352-4F54-A773-3C366E111473}" srcOrd="0" destOrd="0" presId="urn:microsoft.com/office/officeart/2005/8/layout/hierarchy4"/>
    <dgm:cxn modelId="{A3215C26-6C25-4ABE-BEEB-C1CB2FEE2316}" type="presParOf" srcId="{00CF38F1-6352-4F54-A773-3C366E111473}" destId="{5D4E6EE7-A119-4E53-B823-31474E36F95D}" srcOrd="0" destOrd="0" presId="urn:microsoft.com/office/officeart/2005/8/layout/hierarchy4"/>
    <dgm:cxn modelId="{A495F005-9CAF-4A4F-8344-CC1B2407F0E8}" type="presParOf" srcId="{00CF38F1-6352-4F54-A773-3C366E111473}" destId="{3CE8C439-E29D-4D7A-94D5-43DE3BA2EC03}" srcOrd="1" destOrd="0" presId="urn:microsoft.com/office/officeart/2005/8/layout/hierarchy4"/>
    <dgm:cxn modelId="{D4F830D9-2C62-4170-A9F5-3E996EC6CF55}" type="presParOf" srcId="{8E8DA495-286D-46A4-863D-C4060B6A5539}" destId="{E85D68FF-27D3-4D27-8124-DB030BBD5D69}" srcOrd="1" destOrd="0" presId="urn:microsoft.com/office/officeart/2005/8/layout/hierarchy4"/>
    <dgm:cxn modelId="{3DF6C49A-6C1B-41B8-BAA0-1D870DB11E14}" type="presParOf" srcId="{8E8DA495-286D-46A4-863D-C4060B6A5539}" destId="{1018663D-F193-4654-82CC-AF857CE9A8EB}" srcOrd="2" destOrd="0" presId="urn:microsoft.com/office/officeart/2005/8/layout/hierarchy4"/>
    <dgm:cxn modelId="{D168491B-1CB4-4614-ACC0-BF10C208C1AB}" type="presParOf" srcId="{1018663D-F193-4654-82CC-AF857CE9A8EB}" destId="{75E07AAF-94C1-4E6F-9E79-579F22F1B458}" srcOrd="0" destOrd="0" presId="urn:microsoft.com/office/officeart/2005/8/layout/hierarchy4"/>
    <dgm:cxn modelId="{870D496B-46C5-4E12-B1F3-50625DF1FEE4}" type="presParOf" srcId="{1018663D-F193-4654-82CC-AF857CE9A8EB}" destId="{04C74A1D-17B8-4157-9E5B-6B5F0683D470}" srcOrd="1" destOrd="0" presId="urn:microsoft.com/office/officeart/2005/8/layout/hierarchy4"/>
    <dgm:cxn modelId="{AFFCA9D9-D645-4C0A-9C59-3DF19BB560E8}" type="presParOf" srcId="{9950BE6F-D858-4E23-84D8-D2865CBE7C48}" destId="{6310B38E-4899-49CA-9ABC-C6431FB59415}" srcOrd="3" destOrd="0" presId="urn:microsoft.com/office/officeart/2005/8/layout/hierarchy4"/>
    <dgm:cxn modelId="{5B000F1D-183B-46C9-B70E-0C1A6315DBDE}" type="presParOf" srcId="{9950BE6F-D858-4E23-84D8-D2865CBE7C48}" destId="{89692DC8-2C9C-40C3-B71E-D55D4ED28B74}" srcOrd="4" destOrd="0" presId="urn:microsoft.com/office/officeart/2005/8/layout/hierarchy4"/>
    <dgm:cxn modelId="{2ADE1CB8-EF2F-424A-B754-0C08565677C4}" type="presParOf" srcId="{89692DC8-2C9C-40C3-B71E-D55D4ED28B74}" destId="{8A9255A3-75E7-4546-8DCD-DC4C8905D481}" srcOrd="0" destOrd="0" presId="urn:microsoft.com/office/officeart/2005/8/layout/hierarchy4"/>
    <dgm:cxn modelId="{CC70B64B-9513-4230-A105-967A3D79A252}" type="presParOf" srcId="{89692DC8-2C9C-40C3-B71E-D55D4ED28B74}" destId="{61E88BFF-72A7-4C09-952A-13106E429E76}" srcOrd="1" destOrd="0" presId="urn:microsoft.com/office/officeart/2005/8/layout/hierarchy4"/>
    <dgm:cxn modelId="{955EE3D9-CEB3-4387-A87B-A67F75649910}" type="presParOf" srcId="{89692DC8-2C9C-40C3-B71E-D55D4ED28B74}" destId="{E2736D4B-7D0A-4653-8EFF-DA4CF82E39FC}" srcOrd="2" destOrd="0" presId="urn:microsoft.com/office/officeart/2005/8/layout/hierarchy4"/>
    <dgm:cxn modelId="{55DACC4A-FFEE-4DB6-90D0-E73F4655D16A}" type="presParOf" srcId="{E2736D4B-7D0A-4653-8EFF-DA4CF82E39FC}" destId="{7552A8C5-6516-4C47-8390-EAB59FE39512}" srcOrd="0" destOrd="0" presId="urn:microsoft.com/office/officeart/2005/8/layout/hierarchy4"/>
    <dgm:cxn modelId="{2C2ED05A-EDEB-46A3-A92F-D20E5426775B}" type="presParOf" srcId="{7552A8C5-6516-4C47-8390-EAB59FE39512}" destId="{965D854B-D7C8-4563-B6C9-144518654B44}" srcOrd="0" destOrd="0" presId="urn:microsoft.com/office/officeart/2005/8/layout/hierarchy4"/>
    <dgm:cxn modelId="{CC4CFA9B-6A36-4085-974E-B745D0A8CF64}" type="presParOf" srcId="{7552A8C5-6516-4C47-8390-EAB59FE39512}" destId="{B965CA8A-6D0D-46D1-A234-29A70A9B986A}"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FA3607-AB45-4FDD-8612-89D30498F076}"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08DF1C4D-000F-4BAA-B1A1-303BF44F24B7}">
      <dgm:prSet phldrT="[Текст]"/>
      <dgm:spPr/>
      <dgm:t>
        <a:bodyPr/>
        <a:lstStyle/>
        <a:p>
          <a:pPr algn="ctr"/>
          <a:r>
            <a:rPr lang="kk-KZ" dirty="0" smtClean="0"/>
            <a:t>Ұйым бөлімшелері мен еңбек ұжымының жекелеген мүшелері арасында ресурс пен қаражатты үлестіру көп жағдайда қолайсыздыққа ұшырататын конфликттердің туындауымен байланысты.</a:t>
          </a:r>
          <a:endParaRPr lang="en-US" dirty="0" smtClean="0"/>
        </a:p>
        <a:p>
          <a:pPr algn="l"/>
          <a:r>
            <a:rPr lang="kk-KZ" b="0" dirty="0" smtClean="0"/>
            <a:t>Атқарылған еңбектің ақысын кешіктіру немесе төлемеу.</a:t>
          </a:r>
          <a:endParaRPr lang="ru-RU" b="1" dirty="0" smtClean="0"/>
        </a:p>
        <a:p>
          <a:pPr algn="l"/>
          <a:r>
            <a:rPr lang="kk-KZ" b="0" dirty="0" smtClean="0"/>
            <a:t>Өңдеу нормасын арттыру немесе еңбек ақы тарифін төмендету. </a:t>
          </a:r>
          <a:endParaRPr lang="ru-RU" b="1" dirty="0" smtClean="0"/>
        </a:p>
        <a:p>
          <a:pPr algn="l"/>
          <a:r>
            <a:rPr lang="kk-KZ" b="0" dirty="0" smtClean="0"/>
            <a:t>Ұйым мүшелері және олардың отбасыларының өмірлік қажеттіліктерін қамтамасыз ете алмайтын төменгі еңбекақы.</a:t>
          </a:r>
          <a:endParaRPr lang="ru-RU" b="1" dirty="0" smtClean="0"/>
        </a:p>
        <a:p>
          <a:pPr algn="l"/>
          <a:r>
            <a:rPr lang="kk-KZ" b="0" dirty="0" smtClean="0"/>
            <a:t>Ынталандырудың жетілдірілмеген жүйесі. Еңбек төлемі қоры мен материалдық игіліктерді әділетсіз бөлу.   </a:t>
          </a:r>
          <a:endParaRPr lang="ru-RU" b="1" dirty="0" smtClean="0"/>
        </a:p>
        <a:p>
          <a:pPr algn="l"/>
          <a:r>
            <a:rPr lang="kk-KZ" b="0" dirty="0" smtClean="0"/>
            <a:t>Еңбек ұжымы мүшелерінің әлеуметтік-экономикалық жағдайының төмендеуіне алып келетін қаржылық-экономикалық қызметтегі ұйым басшылығы тарапынан орын алған айқын бұрмалаушылықтар мен жаңсақтықтар.</a:t>
          </a:r>
          <a:endParaRPr lang="ru-RU" b="1" dirty="0" smtClean="0"/>
        </a:p>
        <a:p>
          <a:pPr algn="l"/>
          <a:r>
            <a:rPr lang="kk-KZ" b="0" dirty="0" smtClean="0"/>
            <a:t>Бөлімшелер арасында ресурстар мен қаражатты үлестірудегі теңгерімсіздік.   </a:t>
          </a:r>
          <a:endParaRPr lang="ru-RU" b="1" dirty="0" smtClean="0"/>
        </a:p>
        <a:p>
          <a:pPr algn="l"/>
          <a:r>
            <a:rPr lang="kk-KZ" b="0" dirty="0" smtClean="0"/>
            <a:t>Еңбек төлемі қоры мен даму қоры арасында ресурстар мен қаражатты үлестірудегі теңгерімсіздік (еңбек нәтижесін иемдену бойынша конфликт).</a:t>
          </a:r>
          <a:endParaRPr lang="ru-RU" dirty="0"/>
        </a:p>
      </dgm:t>
    </dgm:pt>
    <dgm:pt modelId="{A12CBE5B-FB81-4770-9A5D-9F7238ABEE89}" type="parTrans" cxnId="{02D35C90-6181-4160-ABF3-1B072B531EE4}">
      <dgm:prSet/>
      <dgm:spPr/>
      <dgm:t>
        <a:bodyPr/>
        <a:lstStyle/>
        <a:p>
          <a:endParaRPr lang="ru-RU"/>
        </a:p>
      </dgm:t>
    </dgm:pt>
    <dgm:pt modelId="{BDE37B2C-CB6E-450A-AF22-1EB68B27248B}" type="sibTrans" cxnId="{02D35C90-6181-4160-ABF3-1B072B531EE4}">
      <dgm:prSet/>
      <dgm:spPr/>
      <dgm:t>
        <a:bodyPr/>
        <a:lstStyle/>
        <a:p>
          <a:endParaRPr lang="ru-RU"/>
        </a:p>
      </dgm:t>
    </dgm:pt>
    <dgm:pt modelId="{9D4F3923-17B1-4BF9-B8B6-744ED442375D}" type="pres">
      <dgm:prSet presAssocID="{DDFA3607-AB45-4FDD-8612-89D30498F076}" presName="Name0" presStyleCnt="0">
        <dgm:presLayoutVars>
          <dgm:chPref val="1"/>
          <dgm:dir/>
          <dgm:animOne val="branch"/>
          <dgm:animLvl val="lvl"/>
          <dgm:resizeHandles/>
        </dgm:presLayoutVars>
      </dgm:prSet>
      <dgm:spPr/>
      <dgm:t>
        <a:bodyPr/>
        <a:lstStyle/>
        <a:p>
          <a:endParaRPr lang="ru-RU"/>
        </a:p>
      </dgm:t>
    </dgm:pt>
    <dgm:pt modelId="{D1240B5A-A295-407C-A5BF-EA09B6B659CF}" type="pres">
      <dgm:prSet presAssocID="{08DF1C4D-000F-4BAA-B1A1-303BF44F24B7}" presName="vertOne" presStyleCnt="0"/>
      <dgm:spPr/>
    </dgm:pt>
    <dgm:pt modelId="{5D5E64DC-77A6-4A48-81DA-8F13E79A27B5}" type="pres">
      <dgm:prSet presAssocID="{08DF1C4D-000F-4BAA-B1A1-303BF44F24B7}" presName="txOne" presStyleLbl="node0" presStyleIdx="0" presStyleCnt="1" custScaleY="95402">
        <dgm:presLayoutVars>
          <dgm:chPref val="3"/>
        </dgm:presLayoutVars>
      </dgm:prSet>
      <dgm:spPr/>
      <dgm:t>
        <a:bodyPr/>
        <a:lstStyle/>
        <a:p>
          <a:endParaRPr lang="ru-RU"/>
        </a:p>
      </dgm:t>
    </dgm:pt>
    <dgm:pt modelId="{9950BE6F-D858-4E23-84D8-D2865CBE7C48}" type="pres">
      <dgm:prSet presAssocID="{08DF1C4D-000F-4BAA-B1A1-303BF44F24B7}" presName="horzOne" presStyleCnt="0"/>
      <dgm:spPr/>
    </dgm:pt>
  </dgm:ptLst>
  <dgm:cxnLst>
    <dgm:cxn modelId="{DCDBAF1F-7F55-413D-9A6E-02065E10F53C}" type="presOf" srcId="{08DF1C4D-000F-4BAA-B1A1-303BF44F24B7}" destId="{5D5E64DC-77A6-4A48-81DA-8F13E79A27B5}" srcOrd="0" destOrd="0" presId="urn:microsoft.com/office/officeart/2005/8/layout/hierarchy4"/>
    <dgm:cxn modelId="{02D35C90-6181-4160-ABF3-1B072B531EE4}" srcId="{DDFA3607-AB45-4FDD-8612-89D30498F076}" destId="{08DF1C4D-000F-4BAA-B1A1-303BF44F24B7}" srcOrd="0" destOrd="0" parTransId="{A12CBE5B-FB81-4770-9A5D-9F7238ABEE89}" sibTransId="{BDE37B2C-CB6E-450A-AF22-1EB68B27248B}"/>
    <dgm:cxn modelId="{C27E94D6-EFA6-4694-8FEE-43C740202FEA}" type="presOf" srcId="{DDFA3607-AB45-4FDD-8612-89D30498F076}" destId="{9D4F3923-17B1-4BF9-B8B6-744ED442375D}" srcOrd="0" destOrd="0" presId="urn:microsoft.com/office/officeart/2005/8/layout/hierarchy4"/>
    <dgm:cxn modelId="{2ADB6FB4-BD8A-4BC9-B093-8E94F1BCEF70}" type="presParOf" srcId="{9D4F3923-17B1-4BF9-B8B6-744ED442375D}" destId="{D1240B5A-A295-407C-A5BF-EA09B6B659CF}" srcOrd="0" destOrd="0" presId="urn:microsoft.com/office/officeart/2005/8/layout/hierarchy4"/>
    <dgm:cxn modelId="{249FC752-EAB5-436E-A4F3-87904AC880C3}" type="presParOf" srcId="{D1240B5A-A295-407C-A5BF-EA09B6B659CF}" destId="{5D5E64DC-77A6-4A48-81DA-8F13E79A27B5}" srcOrd="0" destOrd="0" presId="urn:microsoft.com/office/officeart/2005/8/layout/hierarchy4"/>
    <dgm:cxn modelId="{C798E1FD-C517-44C9-AF91-1F1EFBC37B43}" type="presParOf" srcId="{D1240B5A-A295-407C-A5BF-EA09B6B659CF}" destId="{9950BE6F-D858-4E23-84D8-D2865CBE7C4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236FC8-623E-4D0D-82E9-AFB164934EE2}">
      <dsp:nvSpPr>
        <dsp:cNvPr id="0" name=""/>
        <dsp:cNvSpPr/>
      </dsp:nvSpPr>
      <dsp:spPr>
        <a:xfrm>
          <a:off x="4163975" y="3734123"/>
          <a:ext cx="2297033" cy="630822"/>
        </a:xfrm>
        <a:custGeom>
          <a:avLst/>
          <a:gdLst/>
          <a:ahLst/>
          <a:cxnLst/>
          <a:rect l="0" t="0" r="0" b="0"/>
          <a:pathLst>
            <a:path>
              <a:moveTo>
                <a:pt x="0" y="0"/>
              </a:moveTo>
              <a:lnTo>
                <a:pt x="0" y="429886"/>
              </a:lnTo>
              <a:lnTo>
                <a:pt x="2297033" y="429886"/>
              </a:lnTo>
              <a:lnTo>
                <a:pt x="2297033" y="630822"/>
              </a:lnTo>
            </a:path>
          </a:pathLst>
        </a:custGeom>
        <a:noFill/>
        <a:ln w="1270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7A9B79-EC53-4A5B-B1D6-AE69A4E3B8BE}">
      <dsp:nvSpPr>
        <dsp:cNvPr id="0" name=""/>
        <dsp:cNvSpPr/>
      </dsp:nvSpPr>
      <dsp:spPr>
        <a:xfrm>
          <a:off x="2175071" y="3734123"/>
          <a:ext cx="1988903" cy="630822"/>
        </a:xfrm>
        <a:custGeom>
          <a:avLst/>
          <a:gdLst/>
          <a:ahLst/>
          <a:cxnLst/>
          <a:rect l="0" t="0" r="0" b="0"/>
          <a:pathLst>
            <a:path>
              <a:moveTo>
                <a:pt x="1988903" y="0"/>
              </a:moveTo>
              <a:lnTo>
                <a:pt x="1988903" y="429886"/>
              </a:lnTo>
              <a:lnTo>
                <a:pt x="0" y="429886"/>
              </a:lnTo>
              <a:lnTo>
                <a:pt x="0" y="630822"/>
              </a:lnTo>
            </a:path>
          </a:pathLst>
        </a:custGeom>
        <a:noFill/>
        <a:ln w="1270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71CA42-3631-45ED-B0DB-A99CB9145DA9}">
      <dsp:nvSpPr>
        <dsp:cNvPr id="0" name=""/>
        <dsp:cNvSpPr/>
      </dsp:nvSpPr>
      <dsp:spPr>
        <a:xfrm>
          <a:off x="4118255" y="1725975"/>
          <a:ext cx="91440" cy="630822"/>
        </a:xfrm>
        <a:custGeom>
          <a:avLst/>
          <a:gdLst/>
          <a:ahLst/>
          <a:cxnLst/>
          <a:rect l="0" t="0" r="0" b="0"/>
          <a:pathLst>
            <a:path>
              <a:moveTo>
                <a:pt x="45720" y="0"/>
              </a:moveTo>
              <a:lnTo>
                <a:pt x="45720" y="630822"/>
              </a:lnTo>
            </a:path>
          </a:pathLst>
        </a:custGeom>
        <a:noFill/>
        <a:ln w="127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8831E9-9654-4287-A05F-16D783588BB7}">
      <dsp:nvSpPr>
        <dsp:cNvPr id="0" name=""/>
        <dsp:cNvSpPr/>
      </dsp:nvSpPr>
      <dsp:spPr>
        <a:xfrm>
          <a:off x="1339287" y="600"/>
          <a:ext cx="5649375" cy="1725375"/>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516438-3F01-43DB-BD4F-6D3EDBEBC03E}">
      <dsp:nvSpPr>
        <dsp:cNvPr id="0" name=""/>
        <dsp:cNvSpPr/>
      </dsp:nvSpPr>
      <dsp:spPr>
        <a:xfrm>
          <a:off x="1580289" y="229552"/>
          <a:ext cx="5649375" cy="1725375"/>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Ұйым — көптеген элементтерді, сан алуан тік және көлденең байланыстардың, билік пен сатылы дәреже қатынасының қиын жүйесі. Сондықтан мұнда түрлі конфликттер туындайды. Мысалы, тік, көлденең, еңбектік, тұрмыстық, топаралық, тұлғааралық, рөлдік, позициялық, ашық, жабық, конструктивті, деструктивті және т.б.</a:t>
          </a:r>
          <a:endParaRPr lang="ru-RU" sz="2000" kern="1200" dirty="0">
            <a:latin typeface="Times New Roman" pitchFamily="18" charset="0"/>
            <a:cs typeface="Times New Roman" pitchFamily="18" charset="0"/>
          </a:endParaRPr>
        </a:p>
      </dsp:txBody>
      <dsp:txXfrm>
        <a:off x="1630824" y="280087"/>
        <a:ext cx="5548305" cy="1624305"/>
      </dsp:txXfrm>
    </dsp:sp>
    <dsp:sp modelId="{3D5C55BF-04D8-4FA6-B846-AEC8D082B491}">
      <dsp:nvSpPr>
        <dsp:cNvPr id="0" name=""/>
        <dsp:cNvSpPr/>
      </dsp:nvSpPr>
      <dsp:spPr>
        <a:xfrm>
          <a:off x="2244569" y="2356798"/>
          <a:ext cx="3838811" cy="1377325"/>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28C819-ABEB-409C-A75C-9DE3DBB83C2F}">
      <dsp:nvSpPr>
        <dsp:cNvPr id="0" name=""/>
        <dsp:cNvSpPr/>
      </dsp:nvSpPr>
      <dsp:spPr>
        <a:xfrm>
          <a:off x="2485571" y="2585749"/>
          <a:ext cx="3838811" cy="1377325"/>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Ұйымдастырушылық-еңбектік конфликттердің барлық себептерін </a:t>
          </a:r>
          <a:r>
            <a:rPr lang="kk-KZ" sz="2000" i="1" kern="1200" dirty="0" smtClean="0">
              <a:latin typeface="Times New Roman" pitchFamily="18" charset="0"/>
              <a:cs typeface="Times New Roman" pitchFamily="18" charset="0"/>
            </a:rPr>
            <a:t>объективті</a:t>
          </a:r>
          <a:r>
            <a:rPr lang="kk-KZ" sz="2000" kern="1200" dirty="0" smtClean="0">
              <a:latin typeface="Times New Roman" pitchFamily="18" charset="0"/>
              <a:cs typeface="Times New Roman" pitchFamily="18" charset="0"/>
            </a:rPr>
            <a:t> және </a:t>
          </a:r>
          <a:r>
            <a:rPr lang="kk-KZ" sz="2000" i="1" kern="1200" dirty="0" smtClean="0">
              <a:latin typeface="Times New Roman" pitchFamily="18" charset="0"/>
              <a:cs typeface="Times New Roman" pitchFamily="18" charset="0"/>
            </a:rPr>
            <a:t>субъективті</a:t>
          </a:r>
          <a:r>
            <a:rPr lang="kk-KZ" sz="2000" kern="1200" dirty="0" smtClean="0">
              <a:latin typeface="Times New Roman" pitchFamily="18" charset="0"/>
              <a:cs typeface="Times New Roman" pitchFamily="18" charset="0"/>
            </a:rPr>
            <a:t> деп бөлуге болады.</a:t>
          </a:r>
          <a:endParaRPr lang="ru-RU" sz="2000" kern="1200" dirty="0">
            <a:latin typeface="Times New Roman" pitchFamily="18" charset="0"/>
            <a:cs typeface="Times New Roman" pitchFamily="18" charset="0"/>
          </a:endParaRPr>
        </a:p>
      </dsp:txBody>
      <dsp:txXfrm>
        <a:off x="2525911" y="2626089"/>
        <a:ext cx="3758131" cy="1296645"/>
      </dsp:txXfrm>
    </dsp:sp>
    <dsp:sp modelId="{EBFCA8BB-09A8-4C29-B676-62436AA0A3D2}">
      <dsp:nvSpPr>
        <dsp:cNvPr id="0" name=""/>
        <dsp:cNvSpPr/>
      </dsp:nvSpPr>
      <dsp:spPr>
        <a:xfrm>
          <a:off x="119039" y="4364945"/>
          <a:ext cx="4112063" cy="1742206"/>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7880A9-3133-4BF8-B65F-18ACBB970C3B}">
      <dsp:nvSpPr>
        <dsp:cNvPr id="0" name=""/>
        <dsp:cNvSpPr/>
      </dsp:nvSpPr>
      <dsp:spPr>
        <a:xfrm>
          <a:off x="360041" y="4593897"/>
          <a:ext cx="4112063" cy="1742206"/>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Объективті себептер негізінде ұйымның объективті кемшіліктері (еңбектің бұрыс ұйымдастырылуы, әлсіз материалдық-техникалық база, қаржыландырудың кемшілігі және т.б.) жатыр.</a:t>
          </a:r>
          <a:endParaRPr lang="ru-RU" sz="2000" kern="1200" dirty="0">
            <a:latin typeface="Times New Roman" pitchFamily="18" charset="0"/>
            <a:cs typeface="Times New Roman" pitchFamily="18" charset="0"/>
          </a:endParaRPr>
        </a:p>
      </dsp:txBody>
      <dsp:txXfrm>
        <a:off x="411068" y="4644924"/>
        <a:ext cx="4010009" cy="1640152"/>
      </dsp:txXfrm>
    </dsp:sp>
    <dsp:sp modelId="{ED63DF84-ED06-498F-982B-7512706ABFDE}">
      <dsp:nvSpPr>
        <dsp:cNvPr id="0" name=""/>
        <dsp:cNvSpPr/>
      </dsp:nvSpPr>
      <dsp:spPr>
        <a:xfrm>
          <a:off x="4713107" y="4364945"/>
          <a:ext cx="3495803" cy="1377325"/>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8876E1-F2F7-48CE-983D-C3EB1415BF45}">
      <dsp:nvSpPr>
        <dsp:cNvPr id="0" name=""/>
        <dsp:cNvSpPr/>
      </dsp:nvSpPr>
      <dsp:spPr>
        <a:xfrm>
          <a:off x="4954109" y="4593897"/>
          <a:ext cx="3495803" cy="1377325"/>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Субъективті себептер негізінде ұйым мүшелерінің субъективті ерекшеліктері мен жағдайы жатыр.</a:t>
          </a:r>
          <a:endParaRPr lang="ru-RU" sz="2000" kern="1200" dirty="0">
            <a:latin typeface="Times New Roman" pitchFamily="18" charset="0"/>
            <a:cs typeface="Times New Roman" pitchFamily="18" charset="0"/>
          </a:endParaRPr>
        </a:p>
      </dsp:txBody>
      <dsp:txXfrm>
        <a:off x="4994449" y="4634237"/>
        <a:ext cx="3415123" cy="12966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E64DC-77A6-4A48-81DA-8F13E79A27B5}">
      <dsp:nvSpPr>
        <dsp:cNvPr id="0" name=""/>
        <dsp:cNvSpPr/>
      </dsp:nvSpPr>
      <dsp:spPr>
        <a:xfrm>
          <a:off x="2711" y="4681"/>
          <a:ext cx="8707544"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smtClean="0"/>
            <a:t>Конфликт түрлері мен оны тудыратын себептердің сан алуандығы еңбек ұйымында параллельді түрде қарым-қатынастың бірнеше жүйесі қызмет етеді.</a:t>
          </a:r>
          <a:endParaRPr lang="ru-RU" sz="2800" kern="1200" dirty="0"/>
        </a:p>
      </dsp:txBody>
      <dsp:txXfrm>
        <a:off x="60767" y="62737"/>
        <a:ext cx="8591432" cy="1866076"/>
      </dsp:txXfrm>
    </dsp:sp>
    <dsp:sp modelId="{785960A4-4670-4552-8878-82169BE773D7}">
      <dsp:nvSpPr>
        <dsp:cNvPr id="0" name=""/>
        <dsp:cNvSpPr/>
      </dsp:nvSpPr>
      <dsp:spPr>
        <a:xfrm>
          <a:off x="11211" y="2141253"/>
          <a:ext cx="2792849"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ұйымдастырушылық</a:t>
          </a:r>
          <a:r>
            <a:rPr lang="ru-RU" sz="2000" kern="1200" dirty="0" smtClean="0">
              <a:latin typeface="Times New Roman" pitchFamily="18" charset="0"/>
              <a:cs typeface="Times New Roman" pitchFamily="18" charset="0"/>
            </a:rPr>
            <a:t>-</a:t>
          </a:r>
          <a:r>
            <a:rPr lang="ru-RU" sz="2000" kern="1200" dirty="0" err="1" smtClean="0">
              <a:latin typeface="Times New Roman" pitchFamily="18" charset="0"/>
              <a:cs typeface="Times New Roman" pitchFamily="18" charset="0"/>
            </a:rPr>
            <a:t>техноло</a:t>
          </a:r>
          <a:r>
            <a:rPr lang="kk-KZ" sz="2000" kern="1200" dirty="0" smtClean="0">
              <a:latin typeface="Times New Roman" pitchFamily="18" charset="0"/>
              <a:cs typeface="Times New Roman" pitchFamily="18" charset="0"/>
            </a:rPr>
            <a:t>гиялық</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69267" y="2199309"/>
        <a:ext cx="2676737" cy="1866076"/>
      </dsp:txXfrm>
    </dsp:sp>
    <dsp:sp modelId="{5808E030-C98F-44AA-B163-8E7FD2CC7AE5}">
      <dsp:nvSpPr>
        <dsp:cNvPr id="0" name=""/>
        <dsp:cNvSpPr/>
      </dsp:nvSpPr>
      <dsp:spPr>
        <a:xfrm>
          <a:off x="3096348" y="2160241"/>
          <a:ext cx="2778662"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әлеуметтік</a:t>
          </a:r>
          <a:r>
            <a:rPr lang="ru-RU" sz="2000" kern="1200" dirty="0" smtClean="0">
              <a:latin typeface="Times New Roman" pitchFamily="18" charset="0"/>
              <a:cs typeface="Times New Roman" pitchFamily="18" charset="0"/>
            </a:rPr>
            <a:t>-экономика</a:t>
          </a:r>
          <a:r>
            <a:rPr lang="kk-KZ" sz="2000" kern="1200" dirty="0" smtClean="0">
              <a:latin typeface="Times New Roman" pitchFamily="18" charset="0"/>
              <a:cs typeface="Times New Roman" pitchFamily="18" charset="0"/>
            </a:rPr>
            <a:t>лық</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3154404" y="2218297"/>
        <a:ext cx="2662550" cy="1866076"/>
      </dsp:txXfrm>
    </dsp:sp>
    <dsp:sp modelId="{5D4E6EE7-A119-4E53-B823-31474E36F95D}">
      <dsp:nvSpPr>
        <dsp:cNvPr id="0" name=""/>
        <dsp:cNvSpPr/>
      </dsp:nvSpPr>
      <dsp:spPr>
        <a:xfrm>
          <a:off x="792090" y="4248469"/>
          <a:ext cx="1653845"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err="1" smtClean="0">
              <a:latin typeface="Times New Roman" pitchFamily="18" charset="0"/>
              <a:cs typeface="Times New Roman" pitchFamily="18" charset="0"/>
            </a:rPr>
            <a:t>формал</a:t>
          </a:r>
          <a:r>
            <a:rPr lang="kk-KZ" sz="2000" kern="1200" dirty="0" smtClean="0">
              <a:latin typeface="Times New Roman" pitchFamily="18" charset="0"/>
              <a:cs typeface="Times New Roman" pitchFamily="18" charset="0"/>
            </a:rPr>
            <a:t>ды емес</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840529" y="4296908"/>
        <a:ext cx="1556967" cy="1885310"/>
      </dsp:txXfrm>
    </dsp:sp>
    <dsp:sp modelId="{75E07AAF-94C1-4E6F-9E79-579F22F1B458}">
      <dsp:nvSpPr>
        <dsp:cNvPr id="0" name=""/>
        <dsp:cNvSpPr/>
      </dsp:nvSpPr>
      <dsp:spPr>
        <a:xfrm>
          <a:off x="3456386" y="4176456"/>
          <a:ext cx="2242697"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әлеуметтік</a:t>
          </a:r>
          <a:r>
            <a:rPr lang="ru-RU" sz="2000" kern="1200" dirty="0" smtClean="0">
              <a:latin typeface="Times New Roman" pitchFamily="18" charset="0"/>
              <a:cs typeface="Times New Roman" pitchFamily="18" charset="0"/>
            </a:rPr>
            <a:t>-психологи</a:t>
          </a:r>
          <a:r>
            <a:rPr lang="kk-KZ" sz="2000" kern="1200" dirty="0" smtClean="0">
              <a:latin typeface="Times New Roman" pitchFamily="18" charset="0"/>
              <a:cs typeface="Times New Roman" pitchFamily="18" charset="0"/>
            </a:rPr>
            <a:t>ялық</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3514442" y="4234512"/>
        <a:ext cx="2126585" cy="1866076"/>
      </dsp:txXfrm>
    </dsp:sp>
    <dsp:sp modelId="{8A9255A3-75E7-4546-8DCD-DC4C8905D481}">
      <dsp:nvSpPr>
        <dsp:cNvPr id="0" name=""/>
        <dsp:cNvSpPr/>
      </dsp:nvSpPr>
      <dsp:spPr>
        <a:xfrm>
          <a:off x="6552733" y="2160241"/>
          <a:ext cx="1653845"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әкімшілік</a:t>
          </a:r>
          <a:r>
            <a:rPr lang="ru-RU" sz="2000" kern="1200" dirty="0" smtClean="0">
              <a:latin typeface="Times New Roman" pitchFamily="18" charset="0"/>
              <a:cs typeface="Times New Roman" pitchFamily="18" charset="0"/>
            </a:rPr>
            <a:t>-</a:t>
          </a:r>
          <a:r>
            <a:rPr lang="kk-KZ" sz="2000" kern="1200" dirty="0" smtClean="0">
              <a:latin typeface="Times New Roman" pitchFamily="18" charset="0"/>
              <a:cs typeface="Times New Roman" pitchFamily="18" charset="0"/>
            </a:rPr>
            <a:t>басқару</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6601172" y="2208680"/>
        <a:ext cx="1556967" cy="1885310"/>
      </dsp:txXfrm>
    </dsp:sp>
    <dsp:sp modelId="{965D854B-D7C8-4563-B6C9-144518654B44}">
      <dsp:nvSpPr>
        <dsp:cNvPr id="0" name=""/>
        <dsp:cNvSpPr/>
      </dsp:nvSpPr>
      <dsp:spPr>
        <a:xfrm>
          <a:off x="6624741" y="4282507"/>
          <a:ext cx="1653845" cy="1982188"/>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әлеуметтік</a:t>
          </a:r>
          <a:r>
            <a:rPr lang="ru-RU" sz="2000" kern="1200" dirty="0" smtClean="0">
              <a:latin typeface="Times New Roman" pitchFamily="18" charset="0"/>
              <a:cs typeface="Times New Roman" pitchFamily="18" charset="0"/>
            </a:rPr>
            <a:t>-</a:t>
          </a:r>
          <a:r>
            <a:rPr lang="kk-KZ" sz="2000" kern="1200" dirty="0" smtClean="0">
              <a:latin typeface="Times New Roman" pitchFamily="18" charset="0"/>
              <a:cs typeface="Times New Roman" pitchFamily="18" charset="0"/>
            </a:rPr>
            <a:t>мәдени</a:t>
          </a:r>
          <a:r>
            <a:rPr lang="ru-RU" sz="2000" kern="1200" dirty="0" smtClean="0">
              <a:latin typeface="Times New Roman" pitchFamily="18" charset="0"/>
              <a:cs typeface="Times New Roman" pitchFamily="18" charset="0"/>
            </a:rPr>
            <a:t>.</a:t>
          </a:r>
          <a:endParaRPr lang="ru-RU" sz="2000" kern="1200" dirty="0">
            <a:latin typeface="Times New Roman" pitchFamily="18" charset="0"/>
            <a:cs typeface="Times New Roman" pitchFamily="18" charset="0"/>
          </a:endParaRPr>
        </a:p>
      </dsp:txBody>
      <dsp:txXfrm>
        <a:off x="6673180" y="4330946"/>
        <a:ext cx="1556967" cy="18853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E64DC-77A6-4A48-81DA-8F13E79A27B5}">
      <dsp:nvSpPr>
        <dsp:cNvPr id="0" name=""/>
        <dsp:cNvSpPr/>
      </dsp:nvSpPr>
      <dsp:spPr>
        <a:xfrm>
          <a:off x="0" y="144025"/>
          <a:ext cx="8712968" cy="5976645"/>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kk-KZ" sz="1700" kern="1200" dirty="0" smtClean="0"/>
            <a:t>Ұйым бөлімшелері мен еңбек ұжымының жекелеген мүшелері арасында ресурс пен қаражатты үлестіру көп жағдайда қолайсыздыққа ұшырататын конфликттердің туындауымен байланысты.</a:t>
          </a:r>
          <a:endParaRPr lang="en-US" sz="1700" kern="1200" dirty="0" smtClean="0"/>
        </a:p>
        <a:p>
          <a:pPr lvl="0" algn="l" defTabSz="755650">
            <a:lnSpc>
              <a:spcPct val="90000"/>
            </a:lnSpc>
            <a:spcBef>
              <a:spcPct val="0"/>
            </a:spcBef>
            <a:spcAft>
              <a:spcPct val="35000"/>
            </a:spcAft>
          </a:pPr>
          <a:r>
            <a:rPr lang="kk-KZ" sz="1700" b="0" kern="1200" dirty="0" smtClean="0"/>
            <a:t>Атқарылған еңбектің ақысын кешіктіру немесе төлемеу.</a:t>
          </a:r>
          <a:endParaRPr lang="ru-RU" sz="1700" b="1" kern="1200" dirty="0" smtClean="0"/>
        </a:p>
        <a:p>
          <a:pPr lvl="0" algn="l" defTabSz="755650">
            <a:lnSpc>
              <a:spcPct val="90000"/>
            </a:lnSpc>
            <a:spcBef>
              <a:spcPct val="0"/>
            </a:spcBef>
            <a:spcAft>
              <a:spcPct val="35000"/>
            </a:spcAft>
          </a:pPr>
          <a:r>
            <a:rPr lang="kk-KZ" sz="1700" b="0" kern="1200" dirty="0" smtClean="0"/>
            <a:t>Өңдеу нормасын арттыру немесе еңбек ақы тарифін төмендету. </a:t>
          </a:r>
          <a:endParaRPr lang="ru-RU" sz="1700" b="1" kern="1200" dirty="0" smtClean="0"/>
        </a:p>
        <a:p>
          <a:pPr lvl="0" algn="l" defTabSz="755650">
            <a:lnSpc>
              <a:spcPct val="90000"/>
            </a:lnSpc>
            <a:spcBef>
              <a:spcPct val="0"/>
            </a:spcBef>
            <a:spcAft>
              <a:spcPct val="35000"/>
            </a:spcAft>
          </a:pPr>
          <a:r>
            <a:rPr lang="kk-KZ" sz="1700" b="0" kern="1200" dirty="0" smtClean="0"/>
            <a:t>Ұйым мүшелері және олардың отбасыларының өмірлік қажеттіліктерін қамтамасыз ете алмайтын төменгі еңбекақы.</a:t>
          </a:r>
          <a:endParaRPr lang="ru-RU" sz="1700" b="1" kern="1200" dirty="0" smtClean="0"/>
        </a:p>
        <a:p>
          <a:pPr lvl="0" algn="l" defTabSz="755650">
            <a:lnSpc>
              <a:spcPct val="90000"/>
            </a:lnSpc>
            <a:spcBef>
              <a:spcPct val="0"/>
            </a:spcBef>
            <a:spcAft>
              <a:spcPct val="35000"/>
            </a:spcAft>
          </a:pPr>
          <a:r>
            <a:rPr lang="kk-KZ" sz="1700" b="0" kern="1200" dirty="0" smtClean="0"/>
            <a:t>Ынталандырудың жетілдірілмеген жүйесі. Еңбек төлемі қоры мен материалдық игіліктерді әділетсіз бөлу.   </a:t>
          </a:r>
          <a:endParaRPr lang="ru-RU" sz="1700" b="1" kern="1200" dirty="0" smtClean="0"/>
        </a:p>
        <a:p>
          <a:pPr lvl="0" algn="l" defTabSz="755650">
            <a:lnSpc>
              <a:spcPct val="90000"/>
            </a:lnSpc>
            <a:spcBef>
              <a:spcPct val="0"/>
            </a:spcBef>
            <a:spcAft>
              <a:spcPct val="35000"/>
            </a:spcAft>
          </a:pPr>
          <a:r>
            <a:rPr lang="kk-KZ" sz="1700" b="0" kern="1200" dirty="0" smtClean="0"/>
            <a:t>Еңбек ұжымы мүшелерінің әлеуметтік-экономикалық жағдайының төмендеуіне алып келетін қаржылық-экономикалық қызметтегі ұйым басшылығы тарапынан орын алған айқын бұрмалаушылықтар мен жаңсақтықтар.</a:t>
          </a:r>
          <a:endParaRPr lang="ru-RU" sz="1700" b="1" kern="1200" dirty="0" smtClean="0"/>
        </a:p>
        <a:p>
          <a:pPr lvl="0" algn="l" defTabSz="755650">
            <a:lnSpc>
              <a:spcPct val="90000"/>
            </a:lnSpc>
            <a:spcBef>
              <a:spcPct val="0"/>
            </a:spcBef>
            <a:spcAft>
              <a:spcPct val="35000"/>
            </a:spcAft>
          </a:pPr>
          <a:r>
            <a:rPr lang="kk-KZ" sz="1700" b="0" kern="1200" dirty="0" smtClean="0"/>
            <a:t>Бөлімшелер арасында ресурстар мен қаражатты үлестірудегі теңгерімсіздік.   </a:t>
          </a:r>
          <a:endParaRPr lang="ru-RU" sz="1700" b="1" kern="1200" dirty="0" smtClean="0"/>
        </a:p>
        <a:p>
          <a:pPr lvl="0" algn="l" defTabSz="755650">
            <a:lnSpc>
              <a:spcPct val="90000"/>
            </a:lnSpc>
            <a:spcBef>
              <a:spcPct val="0"/>
            </a:spcBef>
            <a:spcAft>
              <a:spcPct val="35000"/>
            </a:spcAft>
          </a:pPr>
          <a:r>
            <a:rPr lang="kk-KZ" sz="1700" b="0" kern="1200" dirty="0" smtClean="0"/>
            <a:t>Еңбек төлемі қоры мен даму қоры арасында ресурстар мен қаражатты үлестірудегі теңгерімсіздік (еңбек нәтижесін иемдену бойынша конфликт).</a:t>
          </a:r>
          <a:endParaRPr lang="ru-RU" sz="1700" kern="1200" dirty="0"/>
        </a:p>
      </dsp:txBody>
      <dsp:txXfrm>
        <a:off x="175050" y="319075"/>
        <a:ext cx="8362868" cy="5626545"/>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3893074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198409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2573141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03477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1992617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2814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3121402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1954732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2308285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553696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2613307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408905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68680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2338931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240341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141968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FF43A97-A16D-428A-B0EE-655592A5A9F2}" type="datetimeFigureOut">
              <a:rPr lang="ru-RU" smtClean="0"/>
              <a:pPr/>
              <a:t>11.11.2024</a:t>
            </a:fld>
            <a:endParaRPr lang="ru-RU"/>
          </a:p>
        </p:txBody>
      </p:sp>
      <p:sp>
        <p:nvSpPr>
          <p:cNvPr id="6" name="Footer Placeholder 5"/>
          <p:cNvSpPr>
            <a:spLocks noGrp="1"/>
          </p:cNvSpPr>
          <p:nvPr>
            <p:ph type="ftr" sz="quarter" idx="11"/>
          </p:nvPr>
        </p:nvSpPr>
        <p:spPr>
          <a:xfrm>
            <a:off x="533400" y="6172200"/>
            <a:ext cx="5811724" cy="365125"/>
          </a:xfrm>
        </p:spPr>
        <p:txBody>
          <a:bodyPr/>
          <a:lstStyle/>
          <a:p>
            <a:endParaRPr lang="ru-RU"/>
          </a:p>
        </p:txBody>
      </p:sp>
      <p:sp>
        <p:nvSpPr>
          <p:cNvPr id="7" name="Slide Number Placeholder 6"/>
          <p:cNvSpPr>
            <a:spLocks noGrp="1"/>
          </p:cNvSpPr>
          <p:nvPr>
            <p:ph type="sldNum" sz="quarter" idx="12"/>
          </p:nvPr>
        </p:nvSpPr>
        <p:spPr/>
        <p:txBody>
          <a:bodyPr/>
          <a:lstStyle/>
          <a:p>
            <a:fld id="{A70FE73D-BBB7-4CD2-8A66-DC91E6865B60}" type="slidenum">
              <a:rPr lang="ru-RU" smtClean="0"/>
              <a:pPr/>
              <a:t>‹#›</a:t>
            </a:fld>
            <a:endParaRPr lang="ru-RU"/>
          </a:p>
        </p:txBody>
      </p:sp>
    </p:spTree>
    <p:extLst>
      <p:ext uri="{BB962C8B-B14F-4D97-AF65-F5344CB8AC3E}">
        <p14:creationId xmlns:p14="http://schemas.microsoft.com/office/powerpoint/2010/main" val="1364879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FF43A97-A16D-428A-B0EE-655592A5A9F2}" type="datetimeFigureOut">
              <a:rPr lang="ru-RU" smtClean="0"/>
              <a:pPr/>
              <a:t>11.11.2024</a:t>
            </a:fld>
            <a:endParaRPr lang="ru-RU"/>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A70FE73D-BBB7-4CD2-8A66-DC91E6865B60}" type="slidenum">
              <a:rPr lang="ru-RU" smtClean="0"/>
              <a:pPr/>
              <a:t>‹#›</a:t>
            </a:fld>
            <a:endParaRPr lang="ru-RU"/>
          </a:p>
        </p:txBody>
      </p:sp>
    </p:spTree>
    <p:extLst>
      <p:ext uri="{BB962C8B-B14F-4D97-AF65-F5344CB8AC3E}">
        <p14:creationId xmlns:p14="http://schemas.microsoft.com/office/powerpoint/2010/main" val="41875591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130425"/>
            <a:ext cx="8496944" cy="2306687"/>
          </a:xfrm>
        </p:spPr>
        <p:txBody>
          <a:bodyPr/>
          <a:lstStyle/>
          <a:p>
            <a:r>
              <a:rPr lang="ru-RU" b="1" dirty="0" smtClean="0"/>
              <a:t> </a:t>
            </a:r>
            <a:r>
              <a:rPr lang="ru-RU" b="1" dirty="0" err="1" smtClean="0"/>
              <a:t>Ұйымдағы </a:t>
            </a:r>
            <a:r>
              <a:rPr lang="ru-RU" b="1" dirty="0" smtClean="0"/>
              <a:t>конфликт</a:t>
            </a:r>
            <a:endParaRPr lang="ru-RU" dirty="0"/>
          </a:p>
        </p:txBody>
      </p:sp>
    </p:spTree>
    <p:extLst>
      <p:ext uri="{BB962C8B-B14F-4D97-AF65-F5344CB8AC3E}">
        <p14:creationId xmlns:p14="http://schemas.microsoft.com/office/powerpoint/2010/main" val="407628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280920" cy="5632311"/>
          </a:xfrm>
          <a:prstGeom prst="rect">
            <a:avLst/>
          </a:prstGeom>
        </p:spPr>
        <p:txBody>
          <a:bodyPr wrap="square">
            <a:spAutoFit/>
          </a:bodyPr>
          <a:lstStyle/>
          <a:p>
            <a:pPr indent="457200">
              <a:spcAft>
                <a:spcPts val="0"/>
              </a:spcAft>
            </a:pPr>
            <a:r>
              <a:rPr lang="kk-KZ" b="1" dirty="0">
                <a:latin typeface="Times New Roman" panose="02020603050405020304" pitchFamily="18" charset="0"/>
                <a:ea typeface="Times New Roman" panose="02020603050405020304" pitchFamily="18" charset="0"/>
              </a:rPr>
              <a:t>. Ұйымдағы конфликттің салдары </a:t>
            </a:r>
            <a:endParaRPr lang="ru-RU" sz="1100" b="1" dirty="0">
              <a:latin typeface="Times New Roman" panose="02020603050405020304" pitchFamily="18" charset="0"/>
              <a:ea typeface="Times New Roman" panose="02020603050405020304" pitchFamily="18" charset="0"/>
            </a:endParaRPr>
          </a:p>
          <a:p>
            <a:pPr indent="457200" algn="just">
              <a:spcAft>
                <a:spcPts val="0"/>
              </a:spcAft>
            </a:pPr>
            <a:r>
              <a:rPr lang="kk-KZ" dirty="0">
                <a:latin typeface="Times New Roman" panose="02020603050405020304" pitchFamily="18" charset="0"/>
                <a:ea typeface="Times New Roman" panose="02020603050405020304" pitchFamily="18" charset="0"/>
              </a:rPr>
              <a:t>Конфликттік жағдаяттың, мінез-құлық стратегиясының, қатысушылар тарапынан таңдалатын конфликттің, реттеу тәсілдерінің сипатына байланысты ұйымдағы конфликт жағымды, сонымен қатар жағымсыз да салдарға ие болуы мүмкін. </a:t>
            </a:r>
            <a:endParaRPr lang="ru-RU" sz="1100" b="1" dirty="0">
              <a:latin typeface="Times New Roman" panose="02020603050405020304" pitchFamily="18" charset="0"/>
              <a:ea typeface="Times New Roman" panose="02020603050405020304" pitchFamily="18" charset="0"/>
            </a:endParaRPr>
          </a:p>
          <a:p>
            <a:pPr indent="457200" algn="just">
              <a:spcAft>
                <a:spcPts val="0"/>
              </a:spcAft>
            </a:pPr>
            <a:r>
              <a:rPr lang="kk-KZ" dirty="0">
                <a:latin typeface="Times New Roman" panose="02020603050405020304" pitchFamily="18" charset="0"/>
                <a:ea typeface="Times New Roman" panose="02020603050405020304" pitchFamily="18" charset="0"/>
              </a:rPr>
              <a:t>Конфликттің  </a:t>
            </a:r>
            <a:r>
              <a:rPr lang="kk-KZ" i="1" dirty="0">
                <a:latin typeface="Times New Roman" panose="02020603050405020304" pitchFamily="18" charset="0"/>
                <a:ea typeface="Times New Roman" panose="02020603050405020304" pitchFamily="18" charset="0"/>
              </a:rPr>
              <a:t>жағымсыз салдарына </a:t>
            </a:r>
            <a:r>
              <a:rPr lang="kk-KZ" dirty="0">
                <a:latin typeface="Times New Roman" panose="02020603050405020304" pitchFamily="18" charset="0"/>
                <a:ea typeface="Times New Roman" panose="02020603050405020304" pitchFamily="18" charset="0"/>
              </a:rPr>
              <a:t>төмендегілерді жатқызуға болады:</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Оппоненттер арасындағы қарым-қатынастағы қарбаластықты күшейту, дұшпандықтың артуы, әлеуметтік көңіл-күйдің нашарлауы.  </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Конфликтке түскен тараптар арасындағы өзара әрекеттесу мен қарым-қатынасты шектеу. </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Функционалдық қажеттілікке қарамастан іскерлік байланыстарды азайту, қарым-қатынастың соңғы рет нысандандырылуы, топтық және жеке өзімшілдіктің артуы. </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Нашар көңіл-күйдің және туындаған мәселелердің оң шешіміне сенімсіздік салдарынан еңбекке деген уәжділіктің төмендеуі; еңбек өнімділігін төмендету және кадр тұрақсыздығының артуы.</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Конфликтті жүргізуге және оның салдарын жоюға уақыт пен қаражаттың жұмсалуы, жұмыстан алаңдау.</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1145" algn="l"/>
              </a:tabLst>
            </a:pPr>
            <a:r>
              <a:rPr lang="kk-KZ" dirty="0">
                <a:latin typeface="Times New Roman" panose="02020603050405020304" pitchFamily="18" charset="0"/>
                <a:ea typeface="Times New Roman" panose="02020603050405020304" pitchFamily="18" charset="0"/>
              </a:rPr>
              <a:t>Күш пен энергияның тайталасқа мағынасыз жұмсалуы; субъективті әсерленушілік пен күйзеліс.</a:t>
            </a:r>
            <a:endParaRPr lang="ru-RU" sz="11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5471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764704"/>
            <a:ext cx="8208912" cy="3139321"/>
          </a:xfrm>
          <a:prstGeom prst="rect">
            <a:avLst/>
          </a:prstGeom>
        </p:spPr>
        <p:txBody>
          <a:bodyPr wrap="square">
            <a:spAutoFit/>
          </a:bodyPr>
          <a:lstStyle/>
          <a:p>
            <a:pPr algn="ctr">
              <a:spcAft>
                <a:spcPts val="0"/>
              </a:spcAft>
            </a:pPr>
            <a:r>
              <a:rPr lang="kk-KZ" b="1" dirty="0">
                <a:solidFill>
                  <a:srgbClr val="000000"/>
                </a:solidFill>
                <a:latin typeface="Times New Roman" panose="02020603050405020304" pitchFamily="18" charset="0"/>
                <a:ea typeface="Times New Roman" panose="02020603050405020304" pitchFamily="18" charset="0"/>
              </a:rPr>
              <a:t>Өзін-өзі бақылауға арналған сұрақтар</a:t>
            </a:r>
            <a:r>
              <a:rPr lang="ru-RU" b="1" dirty="0">
                <a:solidFill>
                  <a:srgbClr val="000000"/>
                </a:solidFill>
                <a:latin typeface="Times New Roman" panose="02020603050405020304" pitchFamily="18" charset="0"/>
                <a:ea typeface="Times New Roman" panose="02020603050405020304" pitchFamily="18" charset="0"/>
              </a:rPr>
              <a:t>:</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 дегеніміз не</a:t>
            </a:r>
            <a:r>
              <a:rPr lang="ru-RU" dirty="0">
                <a:solidFill>
                  <a:srgbClr val="000000"/>
                </a:solidFill>
                <a:latin typeface="Times New Roman" panose="02020603050405020304" pitchFamily="18" charset="0"/>
                <a:ea typeface="Times New Roman" panose="02020603050405020304" pitchFamily="18" charset="0"/>
              </a:rPr>
              <a:t>?</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Ұйымдағы формалды қарым-қатынастың формалды емес қарым-қатынастан қандай айырмашылығы бар</a:t>
            </a:r>
            <a:r>
              <a:rPr lang="ru-RU" dirty="0">
                <a:solidFill>
                  <a:srgbClr val="000000"/>
                </a:solidFill>
                <a:latin typeface="Times New Roman" panose="02020603050405020304" pitchFamily="18" charset="0"/>
                <a:ea typeface="Times New Roman" panose="02020603050405020304" pitchFamily="18" charset="0"/>
              </a:rPr>
              <a:t>?</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Ұйымдағы конфликттің негізгі түрлерін атаңыз</a:t>
            </a:r>
            <a:r>
              <a:rPr lang="ru-RU" dirty="0">
                <a:solidFill>
                  <a:srgbClr val="000000"/>
                </a:solidFill>
                <a:latin typeface="Times New Roman" panose="02020603050405020304" pitchFamily="18" charset="0"/>
                <a:ea typeface="Times New Roman" panose="02020603050405020304" pitchFamily="18" charset="0"/>
              </a:rPr>
              <a:t>.</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Ұйымдағы конфликттің туындау себептерін атаңыз</a:t>
            </a:r>
            <a:r>
              <a:rPr lang="ru-RU" dirty="0">
                <a:solidFill>
                  <a:srgbClr val="000000"/>
                </a:solidFill>
                <a:latin typeface="Times New Roman" panose="02020603050405020304" pitchFamily="18" charset="0"/>
                <a:ea typeface="Times New Roman" panose="02020603050405020304" pitchFamily="18" charset="0"/>
              </a:rPr>
              <a:t>.</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Ұйымдастырушылық конфликттердің мүмкін салдарын және негізгі қызметтерін атаңыз. </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Сіз ұйымдағы конфликттердің алдын алудың қандай тәсілдерін білесіз?</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77495" algn="l"/>
              </a:tabLst>
            </a:pPr>
            <a:r>
              <a:rPr lang="kk-KZ" dirty="0">
                <a:solidFill>
                  <a:srgbClr val="000000"/>
                </a:solidFill>
                <a:latin typeface="Times New Roman" panose="02020603050405020304" pitchFamily="18" charset="0"/>
                <a:ea typeface="Times New Roman" panose="02020603050405020304" pitchFamily="18" charset="0"/>
              </a:rPr>
              <a:t>Ұйымдағы әлеуметтік қысым белгілерін атаңыз.</a:t>
            </a:r>
            <a:endParaRPr lang="ru-RU" sz="1200" b="1" dirty="0">
              <a:latin typeface="Times New Roman" panose="02020603050405020304" pitchFamily="18" charset="0"/>
              <a:ea typeface="Times New Roman" panose="02020603050405020304" pitchFamily="18" charset="0"/>
            </a:endParaRPr>
          </a:p>
          <a:p>
            <a:pPr algn="ctr">
              <a:spcAft>
                <a:spcPts val="0"/>
              </a:spcAft>
            </a:pPr>
            <a:r>
              <a:rPr lang="kk-KZ" dirty="0">
                <a:solidFill>
                  <a:srgbClr val="000000"/>
                </a:solidFill>
                <a:latin typeface="Times New Roman" panose="02020603050405020304" pitchFamily="18" charset="0"/>
                <a:ea typeface="Times New Roman" panose="02020603050405020304" pitchFamily="18" charset="0"/>
              </a:rPr>
              <a:t> </a:t>
            </a:r>
            <a:endParaRPr lang="ru-RU" sz="12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3066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474345"/>
            <a:ext cx="7272808" cy="4524315"/>
          </a:xfrm>
          <a:prstGeom prst="rect">
            <a:avLst/>
          </a:prstGeom>
        </p:spPr>
        <p:txBody>
          <a:bodyPr wrap="square">
            <a:spAutoFit/>
          </a:bodyPr>
          <a:lstStyle/>
          <a:p>
            <a:pPr algn="ctr">
              <a:spcAft>
                <a:spcPts val="0"/>
              </a:spcAft>
            </a:pPr>
            <a:r>
              <a:rPr lang="kk-KZ" b="1" dirty="0">
                <a:solidFill>
                  <a:srgbClr val="000000"/>
                </a:solidFill>
                <a:latin typeface="Times New Roman" panose="02020603050405020304" pitchFamily="18" charset="0"/>
                <a:ea typeface="Times New Roman" panose="02020603050405020304" pitchFamily="18" charset="0"/>
              </a:rPr>
              <a:t>Негізгі әдебиеттер</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a:solidFill>
                  <a:srgbClr val="000000"/>
                </a:solidFill>
                <a:latin typeface="Times New Roman" panose="02020603050405020304" pitchFamily="18" charset="0"/>
                <a:ea typeface="Times New Roman" panose="02020603050405020304" pitchFamily="18" charset="0"/>
              </a:rPr>
              <a:t>Александрова Е. В, Социально-трудовые конфликты: пути разрешения. - М., 1993. - С. 54, 78-79, 80, 93.</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err="1">
                <a:solidFill>
                  <a:srgbClr val="000000"/>
                </a:solidFill>
                <a:latin typeface="Times New Roman" panose="02020603050405020304" pitchFamily="18" charset="0"/>
                <a:ea typeface="Times New Roman" panose="02020603050405020304" pitchFamily="18" charset="0"/>
              </a:rPr>
              <a:t>Дорин</a:t>
            </a:r>
            <a:r>
              <a:rPr lang="ru-RU" dirty="0">
                <a:solidFill>
                  <a:srgbClr val="000000"/>
                </a:solidFill>
                <a:latin typeface="Times New Roman" panose="02020603050405020304" pitchFamily="18" charset="0"/>
                <a:ea typeface="Times New Roman" panose="02020603050405020304" pitchFamily="18" charset="0"/>
              </a:rPr>
              <a:t> А. В. Экономическая социология. Минск, 1997. -С. 139-140, 141.</a:t>
            </a:r>
            <a:endParaRPr lang="ru-RU" sz="1200" b="1" dirty="0">
              <a:latin typeface="Times New Roman" panose="02020603050405020304" pitchFamily="18" charset="0"/>
              <a:ea typeface="Times New Roman" panose="02020603050405020304" pitchFamily="18" charset="0"/>
            </a:endParaRPr>
          </a:p>
          <a:p>
            <a:pPr algn="ctr">
              <a:spcAft>
                <a:spcPts val="0"/>
              </a:spcAft>
            </a:pPr>
            <a:r>
              <a:rPr lang="kk-KZ" b="1" dirty="0">
                <a:solidFill>
                  <a:srgbClr val="000000"/>
                </a:solidFill>
                <a:latin typeface="Times New Roman" panose="02020603050405020304" pitchFamily="18" charset="0"/>
                <a:ea typeface="Times New Roman" panose="02020603050405020304" pitchFamily="18" charset="0"/>
              </a:rPr>
              <a:t>Қосымша әдебиеттер</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a:solidFill>
                  <a:srgbClr val="000000"/>
                </a:solidFill>
                <a:latin typeface="Times New Roman" panose="02020603050405020304" pitchFamily="18" charset="0"/>
                <a:ea typeface="Times New Roman" panose="02020603050405020304" pitchFamily="18" charset="0"/>
              </a:rPr>
              <a:t>Зайцев А. К. Социальный конфликт на предприятии. - Калуга, 1993. С. 58.</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a:solidFill>
                  <a:srgbClr val="000000"/>
                </a:solidFill>
                <a:latin typeface="Times New Roman" panose="02020603050405020304" pitchFamily="18" charset="0"/>
                <a:ea typeface="Times New Roman" panose="02020603050405020304" pitchFamily="18" charset="0"/>
              </a:rPr>
              <a:t>Карпухин О. Н. Культура организации. // Социально-политический журнал, 1997. — №2. С. 141-142.</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err="1">
                <a:solidFill>
                  <a:srgbClr val="000000"/>
                </a:solidFill>
                <a:latin typeface="Times New Roman" panose="02020603050405020304" pitchFamily="18" charset="0"/>
                <a:ea typeface="Times New Roman" panose="02020603050405020304" pitchFamily="18" charset="0"/>
              </a:rPr>
              <a:t>Мескон</a:t>
            </a:r>
            <a:r>
              <a:rPr lang="ru-RU" dirty="0">
                <a:solidFill>
                  <a:srgbClr val="000000"/>
                </a:solidFill>
                <a:latin typeface="Times New Roman" panose="02020603050405020304" pitchFamily="18" charset="0"/>
                <a:ea typeface="Times New Roman" panose="02020603050405020304" pitchFamily="18" charset="0"/>
              </a:rPr>
              <a:t> М. </a:t>
            </a:r>
            <a:r>
              <a:rPr lang="en-US" dirty="0">
                <a:solidFill>
                  <a:srgbClr val="000000"/>
                </a:solidFill>
                <a:latin typeface="Times New Roman" panose="02020603050405020304" pitchFamily="18" charset="0"/>
                <a:ea typeface="Times New Roman" panose="02020603050405020304" pitchFamily="18" charset="0"/>
              </a:rPr>
              <a:t>X</a:t>
            </a:r>
            <a:r>
              <a:rPr lang="ru-RU" dirty="0">
                <a:solidFill>
                  <a:srgbClr val="000000"/>
                </a:solidFill>
                <a:latin typeface="Times New Roman" panose="02020603050405020304" pitchFamily="18" charset="0"/>
                <a:ea typeface="Times New Roman" panose="02020603050405020304" pitchFamily="18" charset="0"/>
              </a:rPr>
              <a:t>., Альберт М., </a:t>
            </a:r>
            <a:r>
              <a:rPr lang="ru-RU" dirty="0" err="1">
                <a:solidFill>
                  <a:srgbClr val="000000"/>
                </a:solidFill>
                <a:latin typeface="Times New Roman" panose="02020603050405020304" pitchFamily="18" charset="0"/>
                <a:ea typeface="Times New Roman" panose="02020603050405020304" pitchFamily="18" charset="0"/>
              </a:rPr>
              <a:t>Хедоури</a:t>
            </a:r>
            <a:r>
              <a:rPr lang="ru-RU" dirty="0">
                <a:solidFill>
                  <a:srgbClr val="000000"/>
                </a:solidFill>
                <a:latin typeface="Times New Roman" panose="02020603050405020304" pitchFamily="18" charset="0"/>
                <a:ea typeface="Times New Roman" panose="02020603050405020304" pitchFamily="18" charset="0"/>
              </a:rPr>
              <a:t> Ф. Основы менеджмента. — М., 1995. - С. 437,529.</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a:solidFill>
                  <a:srgbClr val="000000"/>
                </a:solidFill>
                <a:latin typeface="Times New Roman" panose="02020603050405020304" pitchFamily="18" charset="0"/>
                <a:ea typeface="Times New Roman" panose="02020603050405020304" pitchFamily="18" charset="0"/>
              </a:rPr>
              <a:t>Платонов Ю. В, Социальные конфликты на производстве. // Социологические исследования. 1991. — № 11. — С. 21.</a:t>
            </a:r>
            <a:endParaRPr lang="ru-RU" sz="1200" b="1"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mj-lt"/>
              <a:buAutoNum type="arabicPeriod"/>
              <a:tabLst>
                <a:tab pos="228600" algn="l"/>
              </a:tabLst>
            </a:pPr>
            <a:r>
              <a:rPr lang="ru-RU" dirty="0">
                <a:solidFill>
                  <a:srgbClr val="000000"/>
                </a:solidFill>
                <a:latin typeface="Times New Roman" panose="02020603050405020304" pitchFamily="18" charset="0"/>
                <a:ea typeface="Times New Roman" panose="02020603050405020304" pitchFamily="18" charset="0"/>
              </a:rPr>
              <a:t>Щербина Г. И. Социология организаций. Словарь-справочник. - М., 1996. - С. 14, 72-73.</a:t>
            </a:r>
            <a:endParaRPr lang="ru-RU" sz="12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926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anose="02020603050405020304" pitchFamily="18" charset="0"/>
                <a:cs typeface="Times New Roman" panose="02020603050405020304" pitchFamily="18" charset="0"/>
              </a:rPr>
              <a:t>Жоспары:</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0">
              <a:buNone/>
            </a:pPr>
            <a:r>
              <a:rPr lang="en-US" dirty="0" smtClean="0"/>
              <a:t>1. </a:t>
            </a:r>
            <a:r>
              <a:rPr lang="kk-KZ" dirty="0" smtClean="0"/>
              <a:t>Ұ</a:t>
            </a:r>
            <a:r>
              <a:rPr lang="ru-RU" dirty="0" err="1" smtClean="0"/>
              <a:t>йымда</a:t>
            </a:r>
            <a:r>
              <a:rPr lang="kk-KZ" dirty="0" smtClean="0"/>
              <a:t>ғ</a:t>
            </a:r>
            <a:r>
              <a:rPr lang="ru-RU" dirty="0" err="1" smtClean="0"/>
              <a:t>ы</a:t>
            </a:r>
            <a:r>
              <a:rPr lang="kk-KZ" dirty="0" smtClean="0"/>
              <a:t> к</a:t>
            </a:r>
            <a:r>
              <a:rPr lang="ru-RU" dirty="0" err="1" smtClean="0"/>
              <a:t>онфликт</a:t>
            </a:r>
            <a:r>
              <a:rPr lang="ru-RU" dirty="0" smtClean="0"/>
              <a:t> </a:t>
            </a:r>
            <a:r>
              <a:rPr lang="kk-KZ" dirty="0" smtClean="0"/>
              <a:t>туралы түсінік</a:t>
            </a:r>
            <a:r>
              <a:rPr lang="ru-RU" dirty="0" smtClean="0"/>
              <a:t>. </a:t>
            </a:r>
            <a:endParaRPr lang="ru-RU" b="1" dirty="0" smtClean="0"/>
          </a:p>
          <a:p>
            <a:pPr lvl="0">
              <a:buNone/>
            </a:pPr>
            <a:r>
              <a:rPr lang="en-US" dirty="0" smtClean="0"/>
              <a:t>2. </a:t>
            </a:r>
            <a:r>
              <a:rPr lang="kk-KZ" dirty="0" smtClean="0"/>
              <a:t>Конфликт түрлері және олардың пайда болу себептері</a:t>
            </a:r>
            <a:r>
              <a:rPr lang="ru-RU" dirty="0" smtClean="0"/>
              <a:t>.</a:t>
            </a:r>
            <a:endParaRPr lang="ru-RU" b="1" dirty="0" smtClean="0"/>
          </a:p>
          <a:p>
            <a:pPr>
              <a:buNone/>
            </a:pPr>
            <a:r>
              <a:rPr lang="ru-RU" dirty="0" smtClean="0"/>
              <a:t>3. </a:t>
            </a:r>
            <a:r>
              <a:rPr lang="kk-KZ" dirty="0" smtClean="0"/>
              <a:t>Ұйымның әлеуметтік-мәдени жүйесі.</a:t>
            </a:r>
            <a:endParaRPr lang="ru-RU" b="1" dirty="0" smtClean="0"/>
          </a:p>
          <a:p>
            <a:pPr>
              <a:buNone/>
            </a:pPr>
            <a:r>
              <a:rPr lang="ru-RU" dirty="0" smtClean="0"/>
              <a:t>4. </a:t>
            </a:r>
            <a:r>
              <a:rPr lang="kk-KZ" dirty="0" smtClean="0"/>
              <a:t>Ұйымдағы конфликттің салдары</a:t>
            </a:r>
            <a:r>
              <a:rPr lang="ru-RU" dirty="0" smtClean="0"/>
              <a:t>.</a:t>
            </a:r>
            <a:endParaRPr lang="ru-RU" b="1" dirty="0" smtClean="0"/>
          </a:p>
          <a:p>
            <a:pPr>
              <a:buNone/>
            </a:pPr>
            <a:r>
              <a:rPr lang="ru-RU" dirty="0" smtClean="0"/>
              <a:t>5. </a:t>
            </a:r>
            <a:r>
              <a:rPr lang="kk-KZ" dirty="0" smtClean="0"/>
              <a:t>Ұйымдағы конфликттердің алдын алу.</a:t>
            </a:r>
            <a:endParaRPr lang="ru-RU" b="1" dirty="0"/>
          </a:p>
        </p:txBody>
      </p:sp>
    </p:spTree>
    <p:extLst>
      <p:ext uri="{BB962C8B-B14F-4D97-AF65-F5344CB8AC3E}">
        <p14:creationId xmlns:p14="http://schemas.microsoft.com/office/powerpoint/2010/main" val="3062014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907584254"/>
              </p:ext>
            </p:extLst>
          </p:nvPr>
        </p:nvGraphicFramePr>
        <p:xfrm>
          <a:off x="678396" y="114704"/>
          <a:ext cx="8003232" cy="165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259632" y="1412776"/>
            <a:ext cx="6840760" cy="1015663"/>
          </a:xfrm>
          <a:prstGeom prst="rect">
            <a:avLst/>
          </a:prstGeom>
          <a:noFill/>
        </p:spPr>
        <p:txBody>
          <a:bodyPr wrap="square" rtlCol="0">
            <a:spAutoFit/>
          </a:bodyPr>
          <a:lstStyle/>
          <a:p>
            <a:pPr algn="ctr"/>
            <a:r>
              <a:rPr lang="kk-KZ" sz="2000" dirty="0" smtClean="0">
                <a:latin typeface="Times New Roman" pitchFamily="18" charset="0"/>
                <a:cs typeface="Times New Roman" pitchFamily="18" charset="0"/>
              </a:rPr>
              <a:t>Ұ</a:t>
            </a:r>
            <a:r>
              <a:rPr lang="ru-RU" sz="2000" dirty="0" err="1" smtClean="0">
                <a:latin typeface="Times New Roman" pitchFamily="18" charset="0"/>
                <a:cs typeface="Times New Roman" pitchFamily="18" charset="0"/>
              </a:rPr>
              <a:t>йымда</a:t>
            </a:r>
            <a:r>
              <a:rPr lang="kk-KZ" sz="2000" dirty="0" smtClean="0">
                <a:latin typeface="Times New Roman" pitchFamily="18" charset="0"/>
                <a:cs typeface="Times New Roman" pitchFamily="18" charset="0"/>
              </a:rPr>
              <a:t>ғ</a:t>
            </a:r>
            <a:r>
              <a:rPr lang="ru-RU" sz="2000" dirty="0" err="1" smtClean="0">
                <a:latin typeface="Times New Roman" pitchFamily="18" charset="0"/>
                <a:cs typeface="Times New Roman" pitchFamily="18" charset="0"/>
              </a:rPr>
              <a:t>ы</a:t>
            </a:r>
            <a:r>
              <a:rPr lang="kk-KZ" sz="2000" dirty="0" smtClean="0">
                <a:latin typeface="Times New Roman" pitchFamily="18" charset="0"/>
                <a:cs typeface="Times New Roman" pitchFamily="18" charset="0"/>
              </a:rPr>
              <a:t> к</a:t>
            </a:r>
            <a:r>
              <a:rPr lang="ru-RU" sz="2000" dirty="0" err="1" smtClean="0">
                <a:latin typeface="Times New Roman" pitchFamily="18" charset="0"/>
                <a:cs typeface="Times New Roman" pitchFamily="18" charset="0"/>
              </a:rPr>
              <a:t>онфликт</a:t>
            </a:r>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 ұйым аясындағы немесе ұйымаралық кеңістіктегі бірлескен қызмет субъектілерінің (жеке тұлғалар, топтар, құрылымдар) қақтығысы</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8" name="Скругленный прямоугольник 7"/>
          <p:cNvSpPr/>
          <p:nvPr/>
        </p:nvSpPr>
        <p:spPr>
          <a:xfrm>
            <a:off x="467544" y="2924944"/>
            <a:ext cx="8424936" cy="115212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lgn="just">
              <a:buFont typeface="Wingdings" panose="05000000000000000000" pitchFamily="2" charset="2"/>
              <a:buChar char="Ø"/>
            </a:pPr>
            <a:r>
              <a:rPr lang="kk-KZ" sz="2000" i="1" dirty="0" smtClean="0">
                <a:latin typeface="Times New Roman" pitchFamily="18" charset="0"/>
                <a:cs typeface="Times New Roman" pitchFamily="18" charset="0"/>
              </a:rPr>
              <a:t>Еңбек ұжымы — </a:t>
            </a:r>
            <a:r>
              <a:rPr lang="kk-KZ" sz="2000" dirty="0" smtClean="0">
                <a:latin typeface="Times New Roman" pitchFamily="18" charset="0"/>
                <a:cs typeface="Times New Roman" pitchFamily="18" charset="0"/>
              </a:rPr>
              <a:t>белгілі бір мақсаттарға (өнім өндірісі, ғимараттың жөнделуі, ғылыми ізденістер және т.б.) қол жеткізу үшін ортақ қызметпен біріккен адамдардың</a:t>
            </a:r>
            <a:r>
              <a:rPr lang="kk-KZ" sz="2000" i="1"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формалды қауымдастығы.</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113762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323528" y="260648"/>
          <a:ext cx="8568952"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179512" y="332656"/>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179512" y="332656"/>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04664"/>
            <a:ext cx="8352928" cy="5632311"/>
          </a:xfrm>
          <a:prstGeom prst="rect">
            <a:avLst/>
          </a:prstGeom>
        </p:spPr>
        <p:txBody>
          <a:bodyPr wrap="square">
            <a:spAutoFit/>
          </a:bodyPr>
          <a:lstStyle/>
          <a:p>
            <a:pPr indent="457200" algn="just">
              <a:spcAft>
                <a:spcPts val="0"/>
              </a:spcAft>
            </a:pPr>
            <a:r>
              <a:rPr lang="kk-KZ" dirty="0">
                <a:latin typeface="Times New Roman" panose="02020603050405020304" pitchFamily="18" charset="0"/>
                <a:ea typeface="Times New Roman" panose="02020603050405020304" pitchFamily="18" charset="0"/>
              </a:rPr>
              <a:t>Әлеуметтік ұйымдарды басқару – тек конфликттерді басқарып қана қоймай, сондай-ақ олардың пайда болуына түрткі болатын айтарлықтай қарама-қайшы үдеріс. Төмендегі конфликттердің түрлері әкімшілік-басқару жүйесінің қызметімен тікелей байланысты</a:t>
            </a:r>
            <a:r>
              <a:rPr lang="ru-RU" dirty="0">
                <a:latin typeface="Times New Roman" panose="02020603050405020304" pitchFamily="18" charset="0"/>
                <a:ea typeface="Times New Roman" panose="02020603050405020304" pitchFamily="18" charset="0"/>
              </a:rPr>
              <a:t>:</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89560" algn="l"/>
              </a:tabLst>
            </a:pPr>
            <a:r>
              <a:rPr lang="kk-KZ" dirty="0">
                <a:latin typeface="Times New Roman" panose="02020603050405020304" pitchFamily="18" charset="0"/>
                <a:ea typeface="Times New Roman" panose="02020603050405020304" pitchFamily="18" charset="0"/>
              </a:rPr>
              <a:t>Әкімшілік-басқару аппаратындағы ішкі</a:t>
            </a:r>
            <a:r>
              <a:rPr lang="ru-RU" dirty="0">
                <a:latin typeface="Times New Roman" panose="02020603050405020304" pitchFamily="18" charset="0"/>
                <a:ea typeface="Times New Roman" panose="02020603050405020304" pitchFamily="18" charset="0"/>
              </a:rPr>
              <a:t> конфликт</a:t>
            </a:r>
            <a:r>
              <a:rPr lang="kk-KZ" dirty="0">
                <a:latin typeface="Times New Roman" panose="02020603050405020304" pitchFamily="18" charset="0"/>
                <a:ea typeface="Times New Roman" panose="02020603050405020304" pitchFamily="18" charset="0"/>
              </a:rPr>
              <a:t>тер.</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89560" algn="l"/>
              </a:tabLst>
            </a:pPr>
            <a:r>
              <a:rPr lang="kk-KZ" dirty="0">
                <a:latin typeface="Times New Roman" panose="02020603050405020304" pitchFamily="18" charset="0"/>
                <a:ea typeface="Times New Roman" panose="02020603050405020304" pitchFamily="18" charset="0"/>
              </a:rPr>
              <a:t>Орталық әкімшілік пен жеке бөлімшелердің (жеке жұмысшылар) басшылары арасындағы конфликттер.</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89560" algn="l"/>
              </a:tabLst>
            </a:pPr>
            <a:r>
              <a:rPr lang="kk-KZ" dirty="0">
                <a:latin typeface="Times New Roman" panose="02020603050405020304" pitchFamily="18" charset="0"/>
                <a:ea typeface="Times New Roman" panose="02020603050405020304" pitchFamily="18" charset="0"/>
              </a:rPr>
              <a:t>Әкімшілік пен кәсіподақ арасындағы конфликттер.</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89560" algn="l"/>
              </a:tabLst>
            </a:pPr>
            <a:r>
              <a:rPr lang="kk-KZ" dirty="0">
                <a:latin typeface="Times New Roman" panose="02020603050405020304" pitchFamily="18" charset="0"/>
                <a:ea typeface="Times New Roman" panose="02020603050405020304" pitchFamily="18" charset="0"/>
              </a:rPr>
              <a:t>Әкімшілік пен жұмысшылардың негізгі бөлігі арасындағы конфликттер. </a:t>
            </a:r>
            <a:r>
              <a:rPr lang="ru-RU" dirty="0">
                <a:latin typeface="Times New Roman" panose="02020603050405020304" pitchFamily="18" charset="0"/>
                <a:ea typeface="Times New Roman" panose="02020603050405020304" pitchFamily="18" charset="0"/>
              </a:rPr>
              <a:t>О</a:t>
            </a:r>
            <a:r>
              <a:rPr lang="kk-KZ" dirty="0">
                <a:latin typeface="Times New Roman" panose="02020603050405020304" pitchFamily="18" charset="0"/>
                <a:ea typeface="Times New Roman" panose="02020603050405020304" pitchFamily="18" charset="0"/>
              </a:rPr>
              <a:t>ларға төмендегі себептерден туындауы мүмкін:</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экономи</a:t>
            </a:r>
            <a:r>
              <a:rPr lang="kk-KZ" dirty="0">
                <a:latin typeface="Times New Roman" panose="02020603050405020304" pitchFamily="18" charset="0"/>
                <a:ea typeface="Times New Roman" panose="02020603050405020304" pitchFamily="18" charset="0"/>
                <a:cs typeface="Times New Roman" panose="02020603050405020304" pitchFamily="18" charset="0"/>
              </a:rPr>
              <a:t>калық себептер</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kk-KZ" dirty="0">
                <a:latin typeface="Times New Roman" panose="02020603050405020304" pitchFamily="18" charset="0"/>
                <a:ea typeface="Times New Roman" panose="02020603050405020304" pitchFamily="18" charset="0"/>
                <a:cs typeface="Times New Roman" panose="02020603050405020304" pitchFamily="18" charset="0"/>
              </a:rPr>
              <a:t>жоғарыда атап өтілген</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kk-KZ" dirty="0">
                <a:latin typeface="Times New Roman" panose="02020603050405020304" pitchFamily="18" charset="0"/>
                <a:ea typeface="Times New Roman" panose="02020603050405020304" pitchFamily="18" charset="0"/>
                <a:cs typeface="Times New Roman" panose="02020603050405020304" pitchFamily="18" charset="0"/>
              </a:rPr>
              <a:t>ұйымдастырушылық</a:t>
            </a:r>
            <a:r>
              <a:rPr lang="ru-RU" dirty="0">
                <a:latin typeface="Times New Roman" panose="02020603050405020304" pitchFamily="18" charset="0"/>
                <a:ea typeface="Times New Roman" panose="02020603050405020304" pitchFamily="18" charset="0"/>
                <a:cs typeface="Times New Roman" panose="02020603050405020304" pitchFamily="18" charset="0"/>
              </a:rPr>
              <a:t>-технологи</a:t>
            </a:r>
            <a:r>
              <a:rPr lang="kk-KZ" dirty="0">
                <a:latin typeface="Times New Roman" panose="02020603050405020304" pitchFamily="18" charset="0"/>
                <a:ea typeface="Times New Roman" panose="02020603050405020304" pitchFamily="18" charset="0"/>
                <a:cs typeface="Times New Roman" panose="02020603050405020304" pitchFamily="18" charset="0"/>
              </a:rPr>
              <a:t>ялық себептер</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kk-KZ" dirty="0">
                <a:latin typeface="Times New Roman" panose="02020603050405020304" pitchFamily="18" charset="0"/>
                <a:ea typeface="Times New Roman" panose="02020603050405020304" pitchFamily="18" charset="0"/>
                <a:cs typeface="Times New Roman" panose="02020603050405020304" pitchFamily="18" charset="0"/>
              </a:rPr>
              <a:t>жоғарыда атап өтілген</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kk-KZ" dirty="0">
                <a:latin typeface="Times New Roman" panose="02020603050405020304" pitchFamily="18" charset="0"/>
                <a:ea typeface="Times New Roman" panose="02020603050405020304" pitchFamily="18" charset="0"/>
                <a:cs typeface="Times New Roman" panose="02020603050405020304" pitchFamily="18" charset="0"/>
              </a:rPr>
              <a:t>басшылардың өз уәделерін орындамауы; </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kk-KZ" dirty="0">
                <a:latin typeface="Times New Roman" panose="02020603050405020304" pitchFamily="18" charset="0"/>
                <a:ea typeface="Times New Roman" panose="02020603050405020304" pitchFamily="18" charset="0"/>
                <a:cs typeface="Times New Roman" panose="02020603050405020304" pitchFamily="18" charset="0"/>
              </a:rPr>
              <a:t> ұйымдағы істің шынайы жағдайын және алдағы жоспарын жұмысшылардан жасыру; </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kk-KZ" dirty="0">
                <a:latin typeface="Times New Roman" panose="02020603050405020304" pitchFamily="18" charset="0"/>
                <a:ea typeface="Times New Roman" panose="02020603050405020304" pitchFamily="18" charset="0"/>
                <a:cs typeface="Times New Roman" panose="02020603050405020304" pitchFamily="18" charset="0"/>
              </a:rPr>
              <a:t> жұмысшылардың мүдделерін ескермей ұйымды қайта құру (инновация енгізу);</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kk-KZ" dirty="0">
                <a:latin typeface="Times New Roman" panose="02020603050405020304" pitchFamily="18" charset="0"/>
                <a:ea typeface="Times New Roman" panose="02020603050405020304" pitchFamily="18" charset="0"/>
                <a:cs typeface="Times New Roman" panose="02020603050405020304" pitchFamily="18" charset="0"/>
              </a:rPr>
              <a:t> жұмысшыларды себепсіз және олардың мүдделерін ескермей жұмыстан шығару; </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Courier New" panose="02070309020205020404" pitchFamily="49" charset="0"/>
              <a:buChar char="-"/>
            </a:pPr>
            <a:r>
              <a:rPr lang="kk-KZ" dirty="0">
                <a:latin typeface="Times New Roman" panose="02020603050405020304" pitchFamily="18" charset="0"/>
                <a:ea typeface="Times New Roman" panose="02020603050405020304" pitchFamily="18" charset="0"/>
                <a:cs typeface="Times New Roman" panose="02020603050405020304" pitchFamily="18" charset="0"/>
              </a:rPr>
              <a:t> әкімшілік тарапынан еңбек заңнамасының бұзылуы.</a:t>
            </a:r>
            <a:endParaRPr lang="ru-RU" sz="11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kk-KZ" dirty="0">
                <a:latin typeface="Times New Roman" panose="02020603050405020304" pitchFamily="18" charset="0"/>
                <a:ea typeface="Times New Roman" panose="02020603050405020304" pitchFamily="18" charset="0"/>
              </a:rPr>
              <a:t>	5</a:t>
            </a:r>
            <a:r>
              <a:rPr lang="ru-RU" dirty="0">
                <a:latin typeface="Times New Roman" panose="02020603050405020304" pitchFamily="18" charset="0"/>
                <a:ea typeface="Times New Roman" panose="02020603050405020304" pitchFamily="18" charset="0"/>
              </a:rPr>
              <a:t>. </a:t>
            </a:r>
            <a:r>
              <a:rPr lang="kk-KZ" dirty="0">
                <a:latin typeface="Times New Roman" panose="02020603050405020304" pitchFamily="18" charset="0"/>
                <a:ea typeface="Times New Roman" panose="02020603050405020304" pitchFamily="18" charset="0"/>
              </a:rPr>
              <a:t>Формалдыдан тыс ұйымның қызмет етуіне байланысты </a:t>
            </a:r>
            <a:r>
              <a:rPr lang="kk-KZ" i="1" dirty="0">
                <a:latin typeface="Times New Roman" panose="02020603050405020304" pitchFamily="18" charset="0"/>
                <a:ea typeface="Times New Roman" panose="02020603050405020304" pitchFamily="18" charset="0"/>
              </a:rPr>
              <a:t>к</a:t>
            </a:r>
            <a:r>
              <a:rPr lang="ru-RU" i="1" dirty="0" err="1">
                <a:latin typeface="Times New Roman" panose="02020603050405020304" pitchFamily="18" charset="0"/>
                <a:ea typeface="Times New Roman" panose="02020603050405020304" pitchFamily="18" charset="0"/>
              </a:rPr>
              <a:t>онфликт</a:t>
            </a:r>
            <a:r>
              <a:rPr lang="kk-KZ" i="1" dirty="0">
                <a:latin typeface="Times New Roman" panose="02020603050405020304" pitchFamily="18" charset="0"/>
                <a:ea typeface="Times New Roman" panose="02020603050405020304" pitchFamily="18" charset="0"/>
              </a:rPr>
              <a:t>тер.</a:t>
            </a:r>
            <a:endParaRPr lang="ru-RU" sz="11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99242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4664"/>
            <a:ext cx="8496944" cy="5909310"/>
          </a:xfrm>
          <a:prstGeom prst="rect">
            <a:avLst/>
          </a:prstGeom>
        </p:spPr>
        <p:txBody>
          <a:bodyPr wrap="square">
            <a:spAutoFit/>
          </a:bodyPr>
          <a:lstStyle/>
          <a:p>
            <a:pPr indent="457200" algn="just">
              <a:spcAft>
                <a:spcPts val="0"/>
              </a:spcAft>
            </a:pPr>
            <a:r>
              <a:rPr lang="kk-KZ" dirty="0">
                <a:latin typeface="Times New Roman" panose="02020603050405020304" pitchFamily="18" charset="0"/>
                <a:ea typeface="Times New Roman" panose="02020603050405020304" pitchFamily="18" charset="0"/>
              </a:rPr>
              <a:t>А. И. Пригожин формалдыдан тыс ұйымдардың пайда болуының үш қайнар көзін бөліп көрсетті. </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316865" algn="l"/>
              </a:tabLst>
            </a:pPr>
            <a:r>
              <a:rPr lang="kk-KZ" i="1" dirty="0">
                <a:latin typeface="Times New Roman" panose="02020603050405020304" pitchFamily="18" charset="0"/>
                <a:ea typeface="Times New Roman" panose="02020603050405020304" pitchFamily="18" charset="0"/>
              </a:rPr>
              <a:t> Формалды ұйымның функциялық тұрғыдан жеткіліксіздігі және оның субъективті формасының өзгеруі. </a:t>
            </a:r>
            <a:r>
              <a:rPr lang="kk-KZ" dirty="0">
                <a:latin typeface="Times New Roman" panose="02020603050405020304" pitchFamily="18" charset="0"/>
                <a:ea typeface="Times New Roman" panose="02020603050405020304" pitchFamily="18" charset="0"/>
              </a:rPr>
              <a:t>Өндірістік қарым-қатынасты жан-жақты нақтылаудың өзі ұйымда туындайтын мәселелердің алуан түрлілігін қамти алмайды. Кейде мәселелер жеке қызметкерлер немесе топтардың біліксіздігі мен немқұрайдылығы себебінен туындайды. Формалдыдан тыс ұйымдар формалды ұйымдардың кемшіліктерінің орнын белгілі бір деңгейде толтырады (мысалы, цех басшысы бас инженерге қарамай, туындаған мәселені директормен тікелей шешеді; қойма меңгерушісі жабдықтау бөліміне тоқтамай, жабдықтаушыдан қажетті бөлшектерді алады).</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316865" algn="l"/>
              </a:tabLst>
            </a:pPr>
            <a:r>
              <a:rPr lang="kk-KZ" i="1" dirty="0">
                <a:latin typeface="Times New Roman" panose="02020603050405020304" pitchFamily="18" charset="0"/>
                <a:ea typeface="Times New Roman" panose="02020603050405020304" pitchFamily="18" charset="0"/>
              </a:rPr>
              <a:t> Ұйымның формалды міндеттеріне сәйкес келу нәтижесінде туындайтын жұмысшылардың әлеуметтік интеграциясы. </a:t>
            </a:r>
            <a:r>
              <a:rPr lang="kk-KZ" dirty="0">
                <a:latin typeface="Times New Roman" panose="02020603050405020304" pitchFamily="18" charset="0"/>
                <a:ea typeface="Times New Roman" panose="02020603050405020304" pitchFamily="18" charset="0"/>
              </a:rPr>
              <a:t>Мысалы,  жоспарлы міндеттерді атқару – жоғары жалақының және басқа да ынталандырулардың кепілі.  Қызығушылығы оянған жұмысшылар еңбек өнімділігін арттырудың формалдыдан тыс әдістерін табады. </a:t>
            </a:r>
            <a:endParaRPr lang="ru-RU" sz="1100" b="1"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tabLst>
                <a:tab pos="316865" algn="l"/>
              </a:tabLst>
            </a:pPr>
            <a:r>
              <a:rPr lang="kk-KZ" i="1" dirty="0">
                <a:latin typeface="Times New Roman" panose="02020603050405020304" pitchFamily="18" charset="0"/>
                <a:ea typeface="Times New Roman" panose="02020603050405020304" pitchFamily="18" charset="0"/>
              </a:rPr>
              <a:t> Ф</a:t>
            </a:r>
            <a:r>
              <a:rPr lang="ru-RU" i="1" dirty="0" err="1">
                <a:latin typeface="Times New Roman" panose="02020603050405020304" pitchFamily="18" charset="0"/>
                <a:ea typeface="Times New Roman" panose="02020603050405020304" pitchFamily="18" charset="0"/>
              </a:rPr>
              <a:t>ункци</a:t>
            </a:r>
            <a:r>
              <a:rPr lang="kk-KZ" i="1" dirty="0">
                <a:latin typeface="Times New Roman" panose="02020603050405020304" pitchFamily="18" charset="0"/>
                <a:ea typeface="Times New Roman" panose="02020603050405020304" pitchFamily="18" charset="0"/>
              </a:rPr>
              <a:t>я мен жеке тұлғаны бөлу</a:t>
            </a:r>
            <a:r>
              <a:rPr lang="ru-RU" i="1" dirty="0">
                <a:latin typeface="Times New Roman" panose="02020603050405020304" pitchFamily="18" charset="0"/>
                <a:ea typeface="Times New Roman" panose="02020603050405020304" pitchFamily="18" charset="0"/>
              </a:rPr>
              <a:t>. </a:t>
            </a:r>
            <a:r>
              <a:rPr lang="kk-KZ" dirty="0">
                <a:latin typeface="Times New Roman" panose="02020603050405020304" pitchFamily="18" charset="0"/>
                <a:ea typeface="Times New Roman" panose="02020603050405020304" pitchFamily="18" charset="0"/>
              </a:rPr>
              <a:t>Ұйым жеке тұлғаға белгілі бір қызмет (рөл) береді. Алайда жеке тұлға әрдайым өз рөліне қатысты салыстырмалы автономиялылықты сақтауға тырысады. Сол арқылы ол функционалды қызметтерін атқару мен өз мақсаттарына қол жеткізу үшін қосымша мүмкіндіктер алады. </a:t>
            </a:r>
            <a:endParaRPr lang="ru-RU" sz="11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332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280920" cy="954107"/>
          </a:xfrm>
          <a:prstGeom prst="rect">
            <a:avLst/>
          </a:prstGeom>
        </p:spPr>
        <p:txBody>
          <a:bodyPr wrap="square">
            <a:spAutoFit/>
          </a:bodyPr>
          <a:lstStyle/>
          <a:p>
            <a:r>
              <a:rPr lang="kk-KZ" sz="2800" i="1" dirty="0">
                <a:latin typeface="Times New Roman" panose="02020603050405020304" pitchFamily="18" charset="0"/>
                <a:ea typeface="Times New Roman" panose="02020603050405020304" pitchFamily="18" charset="0"/>
              </a:rPr>
              <a:t>Ұйымдағы</a:t>
            </a:r>
            <a:r>
              <a:rPr lang="kk-KZ" sz="2800" dirty="0">
                <a:latin typeface="Times New Roman" panose="02020603050405020304" pitchFamily="18" charset="0"/>
                <a:ea typeface="Times New Roman" panose="02020603050405020304" pitchFamily="18" charset="0"/>
              </a:rPr>
              <a:t> </a:t>
            </a:r>
            <a:r>
              <a:rPr lang="kk-KZ" sz="2800" i="1" dirty="0">
                <a:latin typeface="Times New Roman" panose="02020603050405020304" pitchFamily="18" charset="0"/>
                <a:ea typeface="Times New Roman" panose="02020603050405020304" pitchFamily="18" charset="0"/>
              </a:rPr>
              <a:t>қарым-қатынастың әлеуметтік-психологиялық жүйесіне байланысты конфликттер</a:t>
            </a:r>
            <a:endParaRPr lang="ru-RU" sz="2800" dirty="0"/>
          </a:p>
        </p:txBody>
      </p:sp>
      <p:sp>
        <p:nvSpPr>
          <p:cNvPr id="3" name="Прямоугольник 2"/>
          <p:cNvSpPr/>
          <p:nvPr/>
        </p:nvSpPr>
        <p:spPr>
          <a:xfrm>
            <a:off x="395536" y="1772816"/>
            <a:ext cx="8352928" cy="2585323"/>
          </a:xfrm>
          <a:prstGeom prst="rect">
            <a:avLst/>
          </a:prstGeom>
        </p:spPr>
        <p:txBody>
          <a:bodyPr wrap="square">
            <a:spAutoFit/>
          </a:bodyPr>
          <a:lstStyle/>
          <a:p>
            <a:pPr indent="457200" algn="just">
              <a:spcAft>
                <a:spcPts val="0"/>
              </a:spcAft>
            </a:pPr>
            <a:r>
              <a:rPr lang="kk-KZ" dirty="0">
                <a:latin typeface="Times New Roman" panose="02020603050405020304" pitchFamily="18" charset="0"/>
                <a:ea typeface="Times New Roman" panose="02020603050405020304" pitchFamily="18" charset="0"/>
              </a:rPr>
              <a:t>Кез келген әлеуметтік ұйымда формалды емес (әлеуметтік-психологиялық) байланыстар мен қарым-қатынастар жүйесі кенеттен түзіледі. Олар сырттан регламенттелмейді және еңбек қызметі бойынша туындайды, алайда қызметтік байланыс негізінде де пайда болады (бірлескен қызмет, ортақ демалыс кезінде, жұмысқа барар жолда және т.б.). Формалды емес қарым-қатынас кенеттен немесе тікелей адамдармен қарым-қатынас жасау барысында қалыптасады. </a:t>
            </a:r>
            <a:r>
              <a:rPr lang="kk-KZ" i="1" dirty="0">
                <a:latin typeface="Times New Roman" panose="02020603050405020304" pitchFamily="18" charset="0"/>
                <a:ea typeface="Times New Roman" panose="02020603050405020304" pitchFamily="18" charset="0"/>
              </a:rPr>
              <a:t>Қарым-қатынас жасаудың қажеттілігі</a:t>
            </a:r>
            <a:r>
              <a:rPr lang="kk-KZ" dirty="0">
                <a:latin typeface="Times New Roman" panose="02020603050405020304" pitchFamily="18" charset="0"/>
                <a:ea typeface="Times New Roman" panose="02020603050405020304" pitchFamily="18" charset="0"/>
              </a:rPr>
              <a:t> формалды емес қарым-қатынастың негізгі себебі болып саналады. Формалды емес ұйымда адамдардың бірігуінің негізі – </a:t>
            </a:r>
            <a:r>
              <a:rPr lang="kk-KZ" i="1" dirty="0">
                <a:latin typeface="Times New Roman" panose="02020603050405020304" pitchFamily="18" charset="0"/>
                <a:ea typeface="Times New Roman" panose="02020603050405020304" pitchFamily="18" charset="0"/>
              </a:rPr>
              <a:t>ортақ мүдде</a:t>
            </a:r>
            <a:r>
              <a:rPr lang="kk-KZ" dirty="0">
                <a:latin typeface="Times New Roman" panose="02020603050405020304" pitchFamily="18" charset="0"/>
                <a:ea typeface="Times New Roman" panose="02020603050405020304" pitchFamily="18" charset="0"/>
              </a:rPr>
              <a:t>, ал  ұйымға мүшеліктің негізгі қағидаты – </a:t>
            </a:r>
            <a:r>
              <a:rPr lang="kk-KZ" i="1" dirty="0">
                <a:latin typeface="Times New Roman" panose="02020603050405020304" pitchFamily="18" charset="0"/>
                <a:ea typeface="Times New Roman" panose="02020603050405020304" pitchFamily="18" charset="0"/>
              </a:rPr>
              <a:t>таңдау еркіндігі</a:t>
            </a:r>
            <a:r>
              <a:rPr lang="kk-KZ" dirty="0">
                <a:latin typeface="Times New Roman" panose="02020603050405020304" pitchFamily="18" charset="0"/>
                <a:ea typeface="Times New Roman" panose="02020603050405020304" pitchFamily="18" charset="0"/>
              </a:rPr>
              <a:t> болып табылады. </a:t>
            </a:r>
            <a:endParaRPr lang="ru-RU" sz="11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9407705"/>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246</TotalTime>
  <Words>1096</Words>
  <Application>Microsoft Office PowerPoint</Application>
  <PresentationFormat>Экран (4:3)</PresentationFormat>
  <Paragraphs>74</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Century Gothic</vt:lpstr>
      <vt:lpstr>Courier New</vt:lpstr>
      <vt:lpstr>Times New Roman</vt:lpstr>
      <vt:lpstr>Wingdings</vt:lpstr>
      <vt:lpstr>Wingdings 3</vt:lpstr>
      <vt:lpstr>Сектор</vt:lpstr>
      <vt:lpstr> Ұйымдағы конфликт</vt:lpstr>
      <vt:lpstr>Жоспары: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Жоғары білім беру жүйесіндегі  конфликттер</dc:title>
  <dc:creator>Fariza</dc:creator>
  <cp:lastModifiedBy>HP</cp:lastModifiedBy>
  <cp:revision>25</cp:revision>
  <dcterms:created xsi:type="dcterms:W3CDTF">2015-03-29T17:01:15Z</dcterms:created>
  <dcterms:modified xsi:type="dcterms:W3CDTF">2024-11-11T16:19:04Z</dcterms:modified>
</cp:coreProperties>
</file>